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embeddings/Microsoft_Equation5.bin" ContentType="application/vnd.openxmlformats-officedocument.oleObject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embeddings/Microsoft_Equation4.bin" ContentType="application/vnd.openxmlformats-officedocument.oleObject"/>
  <Override PartName="/ppt/handoutMasters/handoutMaster1.xml" ContentType="application/vnd.openxmlformats-officedocument.presentationml.handoutMaster+xml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Default Extension="emf" ContentType="image/x-emf"/>
  <Override PartName="/ppt/slides/slide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Microsoft_Equation3.bin" ContentType="application/vnd.openxmlformats-officedocument.oleObject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Microsoft_Equation2.bin" ContentType="application/vnd.openxmlformats-officedocument.oleObject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2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Default Extension="jpeg" ContentType="image/jpeg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embeddings/Microsoft_Equation6.bin" ContentType="application/vnd.openxmlformats-officedocument.oleObject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  <p:sldMasterId id="2147483884" r:id="rId2"/>
  </p:sldMasterIdLst>
  <p:notesMasterIdLst>
    <p:notesMasterId r:id="rId41"/>
  </p:notesMasterIdLst>
  <p:handoutMasterIdLst>
    <p:handoutMasterId r:id="rId42"/>
  </p:handoutMasterIdLst>
  <p:sldIdLst>
    <p:sldId id="849" r:id="rId3"/>
    <p:sldId id="658" r:id="rId4"/>
    <p:sldId id="745" r:id="rId5"/>
    <p:sldId id="883" r:id="rId6"/>
    <p:sldId id="747" r:id="rId7"/>
    <p:sldId id="850" r:id="rId8"/>
    <p:sldId id="851" r:id="rId9"/>
    <p:sldId id="885" r:id="rId10"/>
    <p:sldId id="888" r:id="rId11"/>
    <p:sldId id="889" r:id="rId12"/>
    <p:sldId id="892" r:id="rId13"/>
    <p:sldId id="893" r:id="rId14"/>
    <p:sldId id="887" r:id="rId15"/>
    <p:sldId id="856" r:id="rId16"/>
    <p:sldId id="857" r:id="rId17"/>
    <p:sldId id="876" r:id="rId18"/>
    <p:sldId id="877" r:id="rId19"/>
    <p:sldId id="878" r:id="rId20"/>
    <p:sldId id="882" r:id="rId21"/>
    <p:sldId id="879" r:id="rId22"/>
    <p:sldId id="880" r:id="rId23"/>
    <p:sldId id="881" r:id="rId24"/>
    <p:sldId id="859" r:id="rId25"/>
    <p:sldId id="890" r:id="rId26"/>
    <p:sldId id="891" r:id="rId27"/>
    <p:sldId id="830" r:id="rId28"/>
    <p:sldId id="860" r:id="rId29"/>
    <p:sldId id="861" r:id="rId30"/>
    <p:sldId id="868" r:id="rId31"/>
    <p:sldId id="869" r:id="rId32"/>
    <p:sldId id="870" r:id="rId33"/>
    <p:sldId id="871" r:id="rId34"/>
    <p:sldId id="872" r:id="rId35"/>
    <p:sldId id="873" r:id="rId36"/>
    <p:sldId id="874" r:id="rId37"/>
    <p:sldId id="875" r:id="rId38"/>
    <p:sldId id="884" r:id="rId39"/>
    <p:sldId id="821" r:id="rId40"/>
  </p:sldIdLst>
  <p:sldSz cx="9144000" cy="6858000" type="screen4x3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3" charset="0"/>
        <a:ea typeface="ＭＳ Ｐゴシック" pitchFamily="-83" charset="-128"/>
        <a:cs typeface="ＭＳ Ｐゴシック" pitchFamily="-8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DDDDDD"/>
    <a:srgbClr val="008000"/>
    <a:srgbClr val="FF00FF"/>
    <a:srgbClr val="FA3D2E"/>
    <a:srgbClr val="FFFF00"/>
    <a:srgbClr val="F7545C"/>
    <a:srgbClr val="FFCC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872" y="-96"/>
      </p:cViewPr>
      <p:guideLst>
        <p:guide orient="horz" pos="33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7038" cy="469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76675" y="0"/>
            <a:ext cx="2967038" cy="469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33E490B-42E7-7D49-98CE-098D6988A7F7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24925"/>
            <a:ext cx="2967038" cy="469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76675" y="8924925"/>
            <a:ext cx="2967038" cy="469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421DDD-E6FC-6248-AC54-E0E3E1C9428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464050"/>
            <a:ext cx="54768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FE4634F-CE8B-E441-8983-FEFE431787C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1" charset="0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F4F161-4120-A04B-84F6-24957D8E319E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093E4C-1343-1340-921C-E72367842E09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Now I’ll describe the API that tries to meet these goals.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B2DB22AD-678C-6F48-A75E-86A2F020B782}" type="slidenum">
              <a:rPr lang="en-US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A928E-E38E-B147-83D9-7C6D2A0EB53F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open-source</a:t>
            </a:r>
            <a:r>
              <a:rPr lang="en-US" baseline="0" dirty="0" smtClean="0"/>
              <a:t> </a:t>
            </a:r>
            <a:r>
              <a:rPr lang="en-US" dirty="0" smtClean="0"/>
              <a:t>Performance cross-platform   runtime</a:t>
            </a:r>
            <a:r>
              <a:rPr lang="en-US" baseline="0" dirty="0" smtClean="0"/>
              <a:t> modular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open-source</a:t>
            </a:r>
            <a:r>
              <a:rPr lang="en-US" baseline="0" dirty="0" smtClean="0"/>
              <a:t> </a:t>
            </a:r>
            <a:r>
              <a:rPr lang="en-US" dirty="0" smtClean="0"/>
              <a:t>Performance cross-platform   runtime</a:t>
            </a:r>
            <a:r>
              <a:rPr lang="en-US" baseline="0" dirty="0" smtClean="0"/>
              <a:t> modular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/>
              <a:t>There are components at different levels that work together in making it work</a:t>
            </a:r>
          </a:p>
          <a:p>
            <a:pPr>
              <a:buFontTx/>
              <a:buChar char="•"/>
            </a:pPr>
            <a:r>
              <a:rPr lang="en-US"/>
              <a:t>The commercial switch details will follow in next slide</a:t>
            </a:r>
          </a:p>
          <a:p>
            <a:pPr>
              <a:buFontTx/>
              <a:buChar char="•"/>
            </a:pPr>
            <a:r>
              <a:rPr lang="en-US"/>
              <a:t>There are a plethora of applications possible. I only list those available at Stanford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062CB-50CC-474E-AB40-F42F26838ABA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/>
              <a:t>Historical artifact that forwarding boxes host the code too.  Leads to a specific design point for networks.  Great for the internet, not so much for the networks the internet connects.</a:t>
            </a:r>
          </a:p>
          <a:p>
            <a:endParaRPr lang="en-US" baseline="0" dirty="0" smtClean="0"/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</a:t>
            </a:r>
            <a:r>
              <a:rPr lang="en-US" baseline="0" dirty="0" smtClean="0"/>
              <a:t> each piece.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-83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-83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difference between being asked</a:t>
            </a:r>
            <a:r>
              <a:rPr lang="en-US" baseline="0" dirty="0" smtClean="0"/>
              <a:t> to build OSPF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implementing </a:t>
            </a:r>
            <a:r>
              <a:rPr lang="en-US" baseline="0" dirty="0" err="1" smtClean="0"/>
              <a:t>Dijskstra’s</a:t>
            </a:r>
            <a:r>
              <a:rPr lang="en-US" baseline="0" dirty="0" smtClean="0"/>
              <a:t>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48EE0-52B5-5E4F-BBA7-60F48B59AEE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83" charset="0"/>
              <a:ea typeface="ＭＳ Ｐゴシック" pitchFamily="-83" charset="-128"/>
              <a:cs typeface="ＭＳ Ｐゴシック" pitchFamily="-83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D45364-FBD6-3B47-BAD9-1BBA92978D52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0D154-67B4-5B49-B1C5-38EDF4B2C2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1F8D7-AFFA-CA4A-AE9F-629800010FCD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AFCC3E-381C-6A4A-ABC0-CDE9F48AC1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2A2B80-17A8-A446-AD0B-D097AD265C77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DBA427-E080-0E4E-B800-BFD6EBE756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1274D5-AB92-BA48-8E48-42C151554929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6A1959-0570-6741-96A1-1C98C9FD1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841A94-A93B-5743-9CF2-BBD626AF21A8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29C92F-8DAB-334F-85B3-8C36F238A7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DC1F4-930D-5042-AD55-B9BB8582D648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3C7BB9-8086-7C4F-A64C-49F649A8F25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71F8F7-D7A0-E447-A9EC-F8C81D7C32F7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6C6AD7-AEB8-E847-B036-74820AFE4E8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64625F-D6DD-9D47-9125-7A7BAF51F769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F0F061-B2D9-F641-AC77-1B25DD5AA7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AA6509-0B3A-014E-99C6-D60E495254EC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37C5A2-A0CB-4944-ABCA-D32722F5AA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E976C7-8815-4545-AB66-32653601EDF9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A8EF8-2F06-2D47-963A-8B9AF90926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5F90BF-AB81-7C4C-A599-9611483B2F4D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1187E3-5B2A-4F41-87A2-18FABE39152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76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8610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76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-83" charset="2"/>
        <a:defRPr sz="32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804863" indent="-347663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800">
          <a:solidFill>
            <a:schemeClr val="tx1"/>
          </a:solidFill>
          <a:latin typeface="+mn-lt"/>
          <a:ea typeface="ＭＳ Ｐゴシック" pitchFamily="-111" charset="-128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2400">
          <a:solidFill>
            <a:schemeClr val="accent2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accent2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83" charset="0"/>
              </a:defRPr>
            </a:lvl1pPr>
          </a:lstStyle>
          <a:p>
            <a:fld id="{D3D713EF-F40C-BA47-9294-55EE920B87CA}" type="datetime1">
              <a:rPr lang="en-US"/>
              <a:pPr/>
              <a:t>10/25/12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83" charset="0"/>
              </a:defRPr>
            </a:lvl1pPr>
          </a:lstStyle>
          <a:p>
            <a:fld id="{80DD2BFB-9704-4B46-BE5F-D65994BE62C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83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83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3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3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83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quation1.bin"/><Relationship Id="rId5" Type="http://schemas.openxmlformats.org/officeDocument/2006/relationships/oleObject" Target="../embeddings/Microsoft_Equation2.bin"/><Relationship Id="rId6" Type="http://schemas.openxmlformats.org/officeDocument/2006/relationships/oleObject" Target="../embeddings/Microsoft_Equation3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Microsoft_Equation4.bin"/><Relationship Id="rId5" Type="http://schemas.openxmlformats.org/officeDocument/2006/relationships/oleObject" Target="../embeddings/Microsoft_Equation5.bin"/><Relationship Id="rId6" Type="http://schemas.openxmlformats.org/officeDocument/2006/relationships/oleObject" Target="../embeddings/Microsoft_Equation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SDN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Aditya Akella </a:t>
            </a:r>
          </a:p>
          <a:p>
            <a:r>
              <a:rPr lang="en-US" dirty="0" smtClean="0"/>
              <a:t>(Based on slides from Aaron </a:t>
            </a:r>
            <a:r>
              <a:rPr lang="en-US" dirty="0" err="1" smtClean="0"/>
              <a:t>Gember</a:t>
            </a:r>
            <a:r>
              <a:rPr lang="en-US" dirty="0" smtClean="0"/>
              <a:t> and Nick </a:t>
            </a:r>
            <a:r>
              <a:rPr lang="en-US" dirty="0" err="1" smtClean="0"/>
              <a:t>McKeown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Scheduling computations over the network graph</a:t>
            </a:r>
          </a:p>
          <a:p>
            <a:r>
              <a:rPr lang="en-US" dirty="0" smtClean="0"/>
              <a:t>Storing network state and support for different consistency models</a:t>
            </a:r>
          </a:p>
          <a:p>
            <a:r>
              <a:rPr lang="en-US" dirty="0" smtClean="0"/>
              <a:t>Today: most control platforms can run a single control application</a:t>
            </a:r>
          </a:p>
          <a:p>
            <a:pPr lvl="1"/>
            <a:r>
              <a:rPr lang="en-US" dirty="0" smtClean="0"/>
              <a:t>Not yet sure how to resolve interference (e.g., policy routing </a:t>
            </a:r>
            <a:r>
              <a:rPr lang="en-US" dirty="0" err="1" smtClean="0"/>
              <a:t>vs</a:t>
            </a:r>
            <a:r>
              <a:rPr lang="en-US" dirty="0" smtClean="0"/>
              <a:t> traffic engineering)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Distribution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program should not have to handle</a:t>
            </a:r>
            <a:r>
              <a:rPr lang="en-US" dirty="0" smtClean="0"/>
              <a:t> all distributed</a:t>
            </a:r>
            <a:r>
              <a:rPr lang="en-US" dirty="0" smtClean="0"/>
              <a:t>-state details</a:t>
            </a:r>
          </a:p>
          <a:p>
            <a:r>
              <a:rPr lang="en-US" dirty="0" smtClean="0"/>
              <a:t>Proposed abstraction: global network view</a:t>
            </a:r>
          </a:p>
          <a:p>
            <a:r>
              <a:rPr lang="en-US" dirty="0" smtClean="0"/>
              <a:t>Control program operates on network view</a:t>
            </a:r>
          </a:p>
          <a:p>
            <a:pPr lvl="1"/>
            <a:r>
              <a:rPr lang="en-US" dirty="0" smtClean="0"/>
              <a:t>Input: global network view (graph)</a:t>
            </a:r>
          </a:p>
          <a:p>
            <a:pPr lvl="1"/>
            <a:r>
              <a:rPr lang="en-US" dirty="0" smtClean="0"/>
              <a:t>Output: configuration of each network device</a:t>
            </a:r>
          </a:p>
          <a:p>
            <a:r>
              <a:rPr lang="en-US" dirty="0" smtClean="0"/>
              <a:t>Network OS provides network view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control program abstract view of network</a:t>
            </a:r>
          </a:p>
          <a:p>
            <a:r>
              <a:rPr lang="en-US" dirty="0" smtClean="0"/>
              <a:t>Provide enough detail to specify goals, but not to implement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Forwarding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Forwarding behavior specified by a control program.  </a:t>
            </a:r>
          </a:p>
          <a:p>
            <a:r>
              <a:rPr lang="en-US" dirty="0" smtClean="0"/>
              <a:t>Possibilities: x86, MPLS, </a:t>
            </a:r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-83" charset="-128"/>
                <a:cs typeface="ＭＳ Ｐゴシック" pitchFamily="-83" charset="-128"/>
              </a:rPr>
              <a:t>Example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228601" y="4800600"/>
            <a:ext cx="2862238" cy="9525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 b="1">
                <a:solidFill>
                  <a:srgbClr val="C3D69B"/>
                </a:solidFill>
                <a:ea typeface="ＭＳ Ｐゴシック" pitchFamily="-83" charset="-128"/>
                <a:cs typeface="ＭＳ Ｐゴシック" pitchFamily="-83" charset="-128"/>
              </a:rPr>
              <a:t>Custom Hardware</a:t>
            </a:r>
            <a:endParaRPr lang="en-US" b="1">
              <a:solidFill>
                <a:srgbClr val="C3D69B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8600" y="3909436"/>
            <a:ext cx="2862239" cy="788185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ea typeface="ＭＳ Ｐゴシック" pitchFamily="-83" charset="-128"/>
                <a:cs typeface="ＭＳ Ｐゴシック" pitchFamily="-83" charset="-128"/>
              </a:rPr>
              <a:t>OS</a:t>
            </a:r>
            <a:endParaRPr lang="en-US" sz="1600">
              <a:solidFill>
                <a:srgbClr val="FFFFFF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230164" y="1752601"/>
            <a:ext cx="1277573" cy="2019678"/>
          </a:xfrm>
          <a:prstGeom prst="roundRect">
            <a:avLst/>
          </a:prstGeom>
          <a:solidFill>
            <a:srgbClr val="FFCC6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ea typeface="ＭＳ Ｐゴシック" pitchFamily="-83" charset="-128"/>
                <a:cs typeface="ＭＳ Ｐゴシック" pitchFamily="-83" charset="-128"/>
              </a:rPr>
              <a:t>OSPF</a:t>
            </a:r>
          </a:p>
          <a:p>
            <a:pPr algn="ctr"/>
            <a:endParaRPr lang="en-US" sz="2400">
              <a:solidFill>
                <a:srgbClr val="000000"/>
              </a:solidFill>
              <a:ea typeface="ＭＳ Ｐゴシック" pitchFamily="-83" charset="-128"/>
              <a:cs typeface="ＭＳ Ｐゴシック" pitchFamily="-83" charset="-128"/>
            </a:endParaRPr>
          </a:p>
          <a:p>
            <a:pPr algn="ctr"/>
            <a:endParaRPr lang="en-US" sz="2400">
              <a:solidFill>
                <a:srgbClr val="000000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1795439" y="1752600"/>
            <a:ext cx="1252562" cy="2016481"/>
          </a:xfrm>
          <a:prstGeom prst="roundRect">
            <a:avLst/>
          </a:prstGeom>
          <a:solidFill>
            <a:srgbClr val="FFCC6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ea typeface="ＭＳ Ｐゴシック" pitchFamily="-83" charset="-128"/>
                <a:cs typeface="ＭＳ Ｐゴシック" pitchFamily="-83" charset="-128"/>
              </a:rPr>
              <a:t>IS-IS</a:t>
            </a:r>
          </a:p>
          <a:p>
            <a:pPr algn="ctr"/>
            <a:endParaRPr lang="en-US" sz="2400">
              <a:solidFill>
                <a:srgbClr val="000000"/>
              </a:solidFill>
              <a:ea typeface="ＭＳ Ｐゴシック" pitchFamily="-83" charset="-128"/>
              <a:cs typeface="ＭＳ Ｐゴシック" pitchFamily="-83" charset="-128"/>
            </a:endParaRPr>
          </a:p>
          <a:p>
            <a:pPr algn="ctr"/>
            <a:endParaRPr lang="en-US" sz="2400">
              <a:solidFill>
                <a:srgbClr val="000000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246428" y="2743200"/>
            <a:ext cx="1277573" cy="1029078"/>
          </a:xfrm>
          <a:prstGeom prst="roundRect">
            <a:avLst/>
          </a:prstGeom>
          <a:solidFill>
            <a:srgbClr val="FA3D2E">
              <a:alpha val="25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Distributed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System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1770427" y="2743200"/>
            <a:ext cx="1277573" cy="1029078"/>
          </a:xfrm>
          <a:prstGeom prst="roundRect">
            <a:avLst/>
          </a:prstGeom>
          <a:solidFill>
            <a:srgbClr val="FA3D2E">
              <a:alpha val="25000"/>
            </a:srgb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Distributed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System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3429000" y="38100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419600" y="1143000"/>
            <a:ext cx="4572000" cy="5638800"/>
            <a:chOff x="4419600" y="1143000"/>
            <a:chExt cx="4572000" cy="56388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419601" y="1143000"/>
              <a:ext cx="1523999" cy="761999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OSPF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(</a:t>
              </a:r>
              <a:r>
                <a:rPr lang="en-US" sz="2400" dirty="0" err="1">
                  <a:solidFill>
                    <a:srgbClr val="000000"/>
                  </a:solidFill>
                  <a:latin typeface="+mj-lt"/>
                </a:rPr>
                <a:t>Dijkstra</a:t>
              </a: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)</a:t>
              </a: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6019800" y="1143000"/>
              <a:ext cx="990600" cy="76200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j-lt"/>
                </a:rPr>
                <a:t>IS-IS</a:t>
              </a: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rot="16200000" flipH="1">
              <a:off x="3488531" y="4342607"/>
              <a:ext cx="2776537" cy="0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5400000">
              <a:off x="5830888" y="3770313"/>
              <a:ext cx="1444625" cy="317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rot="5400000">
              <a:off x="7096125" y="4341813"/>
              <a:ext cx="2268537" cy="1588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/>
            <p:cNvSpPr/>
            <p:nvPr/>
          </p:nvSpPr>
          <p:spPr bwMode="auto">
            <a:xfrm>
              <a:off x="4419600" y="1981200"/>
              <a:ext cx="4572000" cy="1199554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FFFFFF"/>
                </a:solidFill>
                <a:latin typeface="+mj-lt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+mj-lt"/>
                </a:rPr>
                <a:t>Network OS</a:t>
              </a:r>
            </a:p>
          </p:txBody>
        </p:sp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419600" y="4525962"/>
              <a:ext cx="4418012" cy="2255838"/>
              <a:chOff x="611188" y="3635375"/>
              <a:chExt cx="5578475" cy="2963863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1982254" y="4206874"/>
                <a:ext cx="1667730" cy="127648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860455" y="4075471"/>
                <a:ext cx="1322959" cy="83847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3964688" y="5483358"/>
                <a:ext cx="1537438" cy="8447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350843" y="6025655"/>
                <a:ext cx="1675748" cy="30243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AutoShape 7"/>
              <p:cNvSpPr>
                <a:spLocks noChangeArrowheads="1"/>
              </p:cNvSpPr>
              <p:nvPr/>
            </p:nvSpPr>
            <p:spPr bwMode="auto">
              <a:xfrm>
                <a:off x="611188" y="5264353"/>
                <a:ext cx="1371066" cy="761302"/>
              </a:xfrm>
              <a:prstGeom prst="can">
                <a:avLst>
                  <a:gd name="adj" fmla="val 4362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Packet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Forwarding </a:t>
                </a:r>
              </a:p>
              <a:p>
                <a:pPr algn="ctr"/>
                <a:endParaRPr lang="en-US" sz="1600">
                  <a:solidFill>
                    <a:schemeClr val="bg1"/>
                  </a:solidFill>
                  <a:latin typeface="Calibri" pitchFamily="-83" charset="0"/>
                </a:endParaRPr>
              </a:p>
            </p:txBody>
          </p:sp>
          <p:sp>
            <p:nvSpPr>
              <p:cNvPr id="35" name="AutoShape 7"/>
              <p:cNvSpPr>
                <a:spLocks noChangeArrowheads="1"/>
              </p:cNvSpPr>
              <p:nvPr/>
            </p:nvSpPr>
            <p:spPr bwMode="auto">
              <a:xfrm>
                <a:off x="2800083" y="5837937"/>
                <a:ext cx="1371066" cy="761301"/>
              </a:xfrm>
              <a:prstGeom prst="can">
                <a:avLst>
                  <a:gd name="adj" fmla="val 4362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Packet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Forwarding </a:t>
                </a:r>
              </a:p>
              <a:p>
                <a:pPr algn="ctr"/>
                <a:endParaRPr lang="en-US" sz="1600">
                  <a:solidFill>
                    <a:schemeClr val="bg1"/>
                  </a:solidFill>
                  <a:latin typeface="Calibri" pitchFamily="-83" charset="0"/>
                </a:endParaRPr>
              </a:p>
            </p:txBody>
          </p:sp>
          <p:sp>
            <p:nvSpPr>
              <p:cNvPr id="36" name="AutoShape 7"/>
              <p:cNvSpPr>
                <a:spLocks noChangeArrowheads="1"/>
              </p:cNvSpPr>
              <p:nvPr/>
            </p:nvSpPr>
            <p:spPr bwMode="auto">
              <a:xfrm>
                <a:off x="2645739" y="3635376"/>
                <a:ext cx="1373070" cy="761301"/>
              </a:xfrm>
              <a:prstGeom prst="can">
                <a:avLst>
                  <a:gd name="adj" fmla="val 4362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Packet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Forwarding </a:t>
                </a:r>
              </a:p>
              <a:p>
                <a:pPr algn="ctr"/>
                <a:endParaRPr lang="en-US" sz="1600">
                  <a:solidFill>
                    <a:schemeClr val="bg1"/>
                  </a:solidFill>
                  <a:latin typeface="Calibri" pitchFamily="-83" charset="0"/>
                </a:endParaRPr>
              </a:p>
            </p:txBody>
          </p:sp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818598" y="4882660"/>
                <a:ext cx="1371066" cy="763387"/>
              </a:xfrm>
              <a:prstGeom prst="can">
                <a:avLst>
                  <a:gd name="adj" fmla="val 43620"/>
                </a:avLst>
              </a:pr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Packet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  <a:latin typeface="Calibri" pitchFamily="-83" charset="0"/>
                  </a:rPr>
                  <a:t>Forwarding </a:t>
                </a:r>
              </a:p>
              <a:p>
                <a:pPr algn="ctr"/>
                <a:endParaRPr lang="en-US" sz="1600">
                  <a:solidFill>
                    <a:schemeClr val="bg1"/>
                  </a:solidFill>
                  <a:latin typeface="Calibri" pitchFamily="-83" charset="0"/>
                </a:endParaRPr>
              </a:p>
            </p:txBody>
          </p:sp>
        </p:grpSp>
        <p:sp>
          <p:nvSpPr>
            <p:cNvPr id="45" name="Rounded Rectangle 44"/>
            <p:cNvSpPr/>
            <p:nvPr/>
          </p:nvSpPr>
          <p:spPr bwMode="auto">
            <a:xfrm>
              <a:off x="4572000" y="2133600"/>
              <a:ext cx="4191000" cy="533400"/>
            </a:xfrm>
            <a:prstGeom prst="roundRect">
              <a:avLst/>
            </a:prstGeom>
            <a:solidFill>
              <a:srgbClr val="FFCC66">
                <a:alpha val="25000"/>
              </a:srgb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000000"/>
                  </a:solidFill>
                  <a:latin typeface="+mj-lt"/>
                </a:rPr>
                <a:t>Distributed System</a:t>
              </a:r>
            </a:p>
          </p:txBody>
        </p:sp>
        <p:grpSp>
          <p:nvGrpSpPr>
            <p:cNvPr id="4" name="Group 38"/>
            <p:cNvGrpSpPr/>
            <p:nvPr/>
          </p:nvGrpSpPr>
          <p:grpSpPr>
            <a:xfrm>
              <a:off x="7680960" y="2133600"/>
              <a:ext cx="853440" cy="547255"/>
              <a:chOff x="5257800" y="3124200"/>
              <a:chExt cx="853440" cy="547255"/>
            </a:xfrm>
            <a:effectLst>
              <a:outerShdw blurRad="50800" dist="50800" dir="10260000" algn="tl" rotWithShape="0">
                <a:srgbClr val="000000">
                  <a:alpha val="54000"/>
                </a:srgbClr>
              </a:outerShdw>
            </a:effectLst>
          </p:grpSpPr>
          <p:sp>
            <p:nvSpPr>
              <p:cNvPr id="52" name="Oval 51"/>
              <p:cNvSpPr/>
              <p:nvPr/>
            </p:nvSpPr>
            <p:spPr>
              <a:xfrm>
                <a:off x="5257800" y="3352800"/>
                <a:ext cx="167640" cy="16625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562600" y="3124200"/>
                <a:ext cx="167640" cy="16625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43600" y="3352800"/>
                <a:ext cx="167640" cy="16625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638800" y="3505200"/>
                <a:ext cx="167640" cy="166255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8" name="Straight Connector 67"/>
              <p:cNvCxnSpPr>
                <a:stCxn id="52" idx="7"/>
                <a:endCxn id="60" idx="3"/>
              </p:cNvCxnSpPr>
              <p:nvPr/>
            </p:nvCxnSpPr>
            <p:spPr>
              <a:xfrm flipV="1">
                <a:off x="5400890" y="3266108"/>
                <a:ext cx="186260" cy="111039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6" idx="2"/>
                <a:endCxn id="52" idx="5"/>
              </p:cNvCxnSpPr>
              <p:nvPr/>
            </p:nvCxnSpPr>
            <p:spPr>
              <a:xfrm flipH="1" flipV="1">
                <a:off x="5400890" y="3494708"/>
                <a:ext cx="237910" cy="9362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3" idx="1"/>
                <a:endCxn id="60" idx="5"/>
              </p:cNvCxnSpPr>
              <p:nvPr/>
            </p:nvCxnSpPr>
            <p:spPr>
              <a:xfrm flipH="1" flipV="1">
                <a:off x="5705690" y="3266108"/>
                <a:ext cx="262460" cy="111039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6" idx="6"/>
                <a:endCxn id="63" idx="3"/>
              </p:cNvCxnSpPr>
              <p:nvPr/>
            </p:nvCxnSpPr>
            <p:spPr>
              <a:xfrm flipV="1">
                <a:off x="5806440" y="3494708"/>
                <a:ext cx="161710" cy="9362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Rounded Rectangle 75"/>
          <p:cNvSpPr/>
          <p:nvPr/>
        </p:nvSpPr>
        <p:spPr bwMode="auto">
          <a:xfrm>
            <a:off x="7543800" y="1143000"/>
            <a:ext cx="990600" cy="7620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New!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>
            <a:endCxn id="74" idx="0"/>
          </p:cNvCxnSpPr>
          <p:nvPr/>
        </p:nvCxnSpPr>
        <p:spPr>
          <a:xfrm rot="5400000">
            <a:off x="3181350" y="3714750"/>
            <a:ext cx="2133600" cy="3810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065212" y="1637376"/>
            <a:ext cx="2514600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Control Program A</a:t>
            </a:r>
          </a:p>
        </p:txBody>
      </p:sp>
      <p:cxnSp>
        <p:nvCxnSpPr>
          <p:cNvPr id="44" name="Straight Connector 43"/>
          <p:cNvCxnSpPr>
            <a:stCxn id="34" idx="1"/>
          </p:cNvCxnSpPr>
          <p:nvPr/>
        </p:nvCxnSpPr>
        <p:spPr>
          <a:xfrm rot="5400000" flipH="1" flipV="1">
            <a:off x="606425" y="4194175"/>
            <a:ext cx="122555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981200" y="4114800"/>
            <a:ext cx="2590800" cy="1905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649663" y="1634179"/>
            <a:ext cx="2520950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Control Program B</a:t>
            </a:r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-988219" y="4034632"/>
            <a:ext cx="2776537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1258887" y="3236913"/>
            <a:ext cx="989013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37" idx="1"/>
          </p:cNvCxnSpPr>
          <p:nvPr/>
        </p:nvCxnSpPr>
        <p:spPr>
          <a:xfrm rot="5400000">
            <a:off x="3505201" y="4114800"/>
            <a:ext cx="3048000" cy="3175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286279" y="2229446"/>
            <a:ext cx="6663266" cy="818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sp>
        <p:nvSpPr>
          <p:cNvPr id="40976" name="Title 3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-83" charset="-128"/>
                <a:cs typeface="ＭＳ Ｐゴシック" pitchFamily="-83" charset="-128"/>
              </a:rPr>
              <a:t>OpenFlow Forwarding Abstraction</a:t>
            </a:r>
          </a:p>
        </p:txBody>
      </p: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76200" y="52641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1066800" y="358140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343400" y="563880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733800" y="4800600"/>
            <a:ext cx="990600" cy="1143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40000"/>
                  <a:lumOff val="6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Flow</a:t>
            </a:r>
          </a:p>
          <a:p>
            <a:pPr algn="ctr">
              <a:defRPr/>
            </a:pPr>
            <a:r>
              <a:rPr lang="en-US" dirty="0" err="1">
                <a:solidFill>
                  <a:schemeClr val="tx1"/>
                </a:solidFill>
              </a:rPr>
              <a:t>Table(s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338638" y="3124200"/>
            <a:ext cx="3198812" cy="400050"/>
          </a:xfrm>
          <a:prstGeom prst="rect">
            <a:avLst/>
          </a:prstGeom>
          <a:solidFill>
            <a:schemeClr val="bg1">
              <a:alpha val="47058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/>
              <a:t>“</a:t>
            </a:r>
            <a:r>
              <a:rPr lang="en-US" altLang="ja-JP"/>
              <a:t>If header = </a:t>
            </a:r>
            <a:r>
              <a:rPr lang="en-US" altLang="ja-JP" sz="2000" b="1" i="1">
                <a:solidFill>
                  <a:srgbClr val="FF0000"/>
                </a:solidFill>
              </a:rPr>
              <a:t>p</a:t>
            </a:r>
            <a:r>
              <a:rPr lang="en-US" altLang="ja-JP"/>
              <a:t>, send to port 4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337050" y="4114800"/>
            <a:ext cx="2941638" cy="400050"/>
          </a:xfrm>
          <a:prstGeom prst="rect">
            <a:avLst/>
          </a:prstGeom>
          <a:solidFill>
            <a:schemeClr val="bg1">
              <a:alpha val="47058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/>
              <a:t>“</a:t>
            </a:r>
            <a:r>
              <a:rPr lang="en-US" altLang="ja-JP"/>
              <a:t>If header = </a:t>
            </a:r>
            <a:r>
              <a:rPr lang="en-US" altLang="ja-JP" sz="2000" b="1">
                <a:solidFill>
                  <a:srgbClr val="FF0000"/>
                </a:solidFill>
              </a:rPr>
              <a:t>?</a:t>
            </a:r>
            <a:r>
              <a:rPr lang="en-US" altLang="ja-JP"/>
              <a:t>, send to me</a:t>
            </a:r>
            <a:r>
              <a:rPr lang="ja-JP" altLang="en-US"/>
              <a:t>”</a:t>
            </a:r>
            <a:endParaRPr lang="en-US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337050" y="3486150"/>
            <a:ext cx="4141788" cy="708025"/>
          </a:xfrm>
          <a:prstGeom prst="rect">
            <a:avLst/>
          </a:prstGeom>
          <a:solidFill>
            <a:schemeClr val="bg1">
              <a:alpha val="47058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/>
              <a:t>“</a:t>
            </a:r>
            <a:r>
              <a:rPr lang="en-US" altLang="ja-JP"/>
              <a:t>If header =</a:t>
            </a:r>
            <a:r>
              <a:rPr lang="en-US" altLang="ja-JP">
                <a:solidFill>
                  <a:srgbClr val="FF0000"/>
                </a:solidFill>
              </a:rPr>
              <a:t> </a:t>
            </a:r>
            <a:r>
              <a:rPr lang="en-US" altLang="ja-JP" sz="2000" b="1" i="1">
                <a:solidFill>
                  <a:srgbClr val="FF0000"/>
                </a:solidFill>
              </a:rPr>
              <a:t>q</a:t>
            </a:r>
            <a:r>
              <a:rPr lang="en-US" altLang="ja-JP"/>
              <a:t>, overwrite header with </a:t>
            </a:r>
            <a:r>
              <a:rPr lang="en-US" altLang="ja-JP" sz="2000" b="1" i="1">
                <a:solidFill>
                  <a:srgbClr val="FF0000"/>
                </a:solidFill>
              </a:rPr>
              <a:t>r</a:t>
            </a:r>
            <a:r>
              <a:rPr lang="en-US" altLang="ja-JP"/>
              <a:t>, </a:t>
            </a:r>
            <a:br>
              <a:rPr lang="en-US" altLang="ja-JP"/>
            </a:br>
            <a:r>
              <a:rPr lang="en-US" altLang="ja-JP"/>
              <a:t>   add header </a:t>
            </a:r>
            <a:r>
              <a:rPr lang="en-US" altLang="ja-JP" sz="2000" b="1" i="1">
                <a:solidFill>
                  <a:srgbClr val="FF0000"/>
                </a:solidFill>
              </a:rPr>
              <a:t>s</a:t>
            </a:r>
            <a:r>
              <a:rPr lang="en-US" altLang="ja-JP"/>
              <a:t>, and send to ports 5,6</a:t>
            </a:r>
            <a:r>
              <a:rPr lang="ja-JP" altLang="en-US"/>
              <a:t>”</a:t>
            </a:r>
            <a:endParaRPr lang="en-US"/>
          </a:p>
        </p:txBody>
      </p:sp>
      <p:grpSp>
        <p:nvGrpSpPr>
          <p:cNvPr id="2" name="Group 30"/>
          <p:cNvGrpSpPr/>
          <p:nvPr/>
        </p:nvGrpSpPr>
        <p:grpSpPr>
          <a:xfrm>
            <a:off x="5013960" y="23622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5" name="Oval 34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1" name="Straight Connector 50"/>
            <p:cNvCxnSpPr>
              <a:stCxn id="35" idx="7"/>
              <a:endCxn id="38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50" idx="2"/>
              <a:endCxn id="35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8" idx="1"/>
              <a:endCxn id="38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0" idx="6"/>
              <a:endCxn id="48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48" idx="6"/>
              <a:endCxn id="49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1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32" grpId="0" animBg="1"/>
      <p:bldP spid="39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>
            <a:spLocks/>
          </p:cNvSpPr>
          <p:nvPr/>
        </p:nvSpPr>
        <p:spPr bwMode="auto">
          <a:xfrm>
            <a:off x="874713" y="3000375"/>
            <a:ext cx="7385050" cy="3027363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463" y="4811713"/>
            <a:ext cx="3275012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/>
          </p:cNvSpPr>
          <p:nvPr/>
        </p:nvSpPr>
        <p:spPr bwMode="auto">
          <a:xfrm>
            <a:off x="1162050" y="3152775"/>
            <a:ext cx="36957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25399" dir="3600114" algn="ctr" rotWithShape="0">
              <a:srgbClr val="000000">
                <a:alpha val="64998"/>
              </a:srgb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FFFFFF"/>
                </a:solidFill>
                <a:latin typeface="+mn-lt"/>
                <a:ea typeface="Gill Sans" charset="0"/>
                <a:cs typeface="Gill Sans" charset="0"/>
              </a:rPr>
              <a:t>Ethernet Switch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0463" y="5251450"/>
            <a:ext cx="3278187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0900" y="4811713"/>
            <a:ext cx="3275013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00" y="5251450"/>
            <a:ext cx="3278188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4225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35863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39E13-95E3-6C44-8E9E-B172408C1346}" type="slidenum">
              <a:rPr lang="en-US"/>
              <a:pPr/>
              <a:t>16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774700" y="41546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+mj-ea"/>
                <a:cs typeface="Calibri"/>
              </a:rPr>
              <a:t>How does </a:t>
            </a:r>
            <a:r>
              <a:rPr kumimoji="0" lang="en-US" sz="44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 charset="0"/>
                <a:ea typeface="+mj-ea"/>
                <a:cs typeface="Calibri"/>
              </a:rPr>
              <a:t>OpenFlow</a:t>
            </a:r>
            <a:r>
              <a:rPr kumimoji="0" lang="en-US" sz="4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charset="0"/>
                <a:ea typeface="+mj-ea"/>
                <a:cs typeface="Calibri"/>
              </a:rPr>
              <a:t> work?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charset="0"/>
              <a:ea typeface="+mj-ea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6082" name="AutoShape 2"/>
          <p:cNvSpPr>
            <a:spLocks/>
          </p:cNvSpPr>
          <p:nvPr/>
        </p:nvSpPr>
        <p:spPr bwMode="auto">
          <a:xfrm>
            <a:off x="874713" y="2982913"/>
            <a:ext cx="7385050" cy="3027362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9155" name="AutoShape 3"/>
          <p:cNvSpPr>
            <a:spLocks/>
          </p:cNvSpPr>
          <p:nvPr/>
        </p:nvSpPr>
        <p:spPr bwMode="auto">
          <a:xfrm>
            <a:off x="1106488" y="4697413"/>
            <a:ext cx="6884987" cy="1054100"/>
          </a:xfrm>
          <a:prstGeom prst="roundRect">
            <a:avLst>
              <a:gd name="adj" fmla="val 8472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 rot="10800000" flipH="1">
            <a:off x="1036638" y="4456113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7" name="AutoShape 5"/>
          <p:cNvSpPr>
            <a:spLocks/>
          </p:cNvSpPr>
          <p:nvPr/>
        </p:nvSpPr>
        <p:spPr bwMode="auto">
          <a:xfrm>
            <a:off x="1106488" y="3232150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49158" name="AutoShape 6"/>
          <p:cNvSpPr>
            <a:spLocks/>
          </p:cNvSpPr>
          <p:nvPr/>
        </p:nvSpPr>
        <p:spPr bwMode="auto">
          <a:xfrm>
            <a:off x="1106488" y="3232150"/>
            <a:ext cx="6884987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 (Software)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4435E-7065-3C4F-8529-EB8252AEA39A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1"/>
          <p:cNvSpPr>
            <a:spLocks/>
          </p:cNvSpPr>
          <p:nvPr/>
        </p:nvSpPr>
        <p:spPr bwMode="auto">
          <a:xfrm>
            <a:off x="874713" y="2982913"/>
            <a:ext cx="7385050" cy="3027362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78" name="AutoShape 2"/>
          <p:cNvSpPr>
            <a:spLocks/>
          </p:cNvSpPr>
          <p:nvPr/>
        </p:nvSpPr>
        <p:spPr bwMode="auto">
          <a:xfrm>
            <a:off x="1106488" y="4697413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Path (Hardware)</a:t>
            </a:r>
          </a:p>
        </p:txBody>
      </p:sp>
      <p:sp>
        <p:nvSpPr>
          <p:cNvPr id="50179" name="AutoShape 3"/>
          <p:cNvSpPr>
            <a:spLocks/>
          </p:cNvSpPr>
          <p:nvPr/>
        </p:nvSpPr>
        <p:spPr bwMode="auto">
          <a:xfrm>
            <a:off x="1106488" y="3232150"/>
            <a:ext cx="3394075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Control Path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 rot="10800000" flipH="1">
            <a:off x="1036638" y="4456113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1" name="AutoShape 5"/>
          <p:cNvSpPr>
            <a:spLocks/>
          </p:cNvSpPr>
          <p:nvPr/>
        </p:nvSpPr>
        <p:spPr bwMode="auto">
          <a:xfrm>
            <a:off x="4652963" y="3232150"/>
            <a:ext cx="3348037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endParaRPr lang="en-US" sz="45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50182" name="AutoShape 6"/>
          <p:cNvSpPr>
            <a:spLocks/>
          </p:cNvSpPr>
          <p:nvPr/>
        </p:nvSpPr>
        <p:spPr bwMode="auto">
          <a:xfrm>
            <a:off x="1847850" y="581025"/>
            <a:ext cx="5581650" cy="1177925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83" name="AutoShape 7"/>
          <p:cNvSpPr>
            <a:spLocks/>
          </p:cNvSpPr>
          <p:nvPr/>
        </p:nvSpPr>
        <p:spPr bwMode="auto">
          <a:xfrm>
            <a:off x="1928813" y="652463"/>
            <a:ext cx="5429250" cy="1035050"/>
          </a:xfrm>
          <a:prstGeom prst="roundRect">
            <a:avLst>
              <a:gd name="adj" fmla="val 14653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r>
              <a:rPr lang="en-US" sz="45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 Controller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6286500" y="1758950"/>
            <a:ext cx="0" cy="1223963"/>
          </a:xfrm>
          <a:prstGeom prst="line">
            <a:avLst/>
          </a:prstGeom>
          <a:noFill/>
          <a:ln w="139700">
            <a:solidFill>
              <a:srgbClr val="FF7F00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904875" y="2071688"/>
            <a:ext cx="51308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400">
                <a:latin typeface="Calibri" charset="0"/>
              </a:rPr>
              <a:t>OpenFlow Protocol (SSL/TCP)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33AFF-B5D8-724B-AEB6-C451C3B6BBDC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nimBg="1"/>
      <p:bldP spid="50183" grpId="0" animBg="1" autoUpdateAnimBg="0"/>
      <p:bldP spid="50184" grpId="0" animBg="1"/>
      <p:bldP spid="5018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83" charset="-128"/>
                <a:cs typeface="ＭＳ Ｐゴシック" pitchFamily="-83" charset="-128"/>
              </a:rPr>
              <a:t>OpenFlow Forwarding Abstraction</a:t>
            </a:r>
            <a:br>
              <a:rPr lang="en-US">
                <a:ea typeface="ＭＳ Ｐゴシック" pitchFamily="-83" charset="-128"/>
                <a:cs typeface="ＭＳ Ｐゴシック" pitchFamily="-83" charset="-128"/>
              </a:rPr>
            </a:br>
            <a:r>
              <a:rPr lang="en-US" sz="36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&lt;</a:t>
            </a:r>
            <a:r>
              <a:rPr lang="en-US" sz="3600" i="1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Match</a:t>
            </a:r>
            <a:r>
              <a:rPr lang="en-US" sz="36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, </a:t>
            </a:r>
            <a:r>
              <a:rPr lang="en-US" sz="3600" i="1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Action</a:t>
            </a:r>
            <a:r>
              <a:rPr lang="en-US" sz="36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&gt;</a:t>
            </a:r>
            <a:endParaRPr lang="en-US">
              <a:solidFill>
                <a:srgbClr val="1F497D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None/>
              <a:defRPr/>
            </a:pPr>
            <a:r>
              <a:rPr lang="en-US" i="1" dirty="0" smtClean="0">
                <a:solidFill>
                  <a:srgbClr val="1F497D"/>
                </a:solidFill>
                <a:latin typeface="+mj-lt"/>
                <a:ea typeface="ＭＳ Ｐゴシック" charset="-128"/>
                <a:cs typeface="ＭＳ Ｐゴシック" charset="-128"/>
              </a:rPr>
              <a:t>Match</a:t>
            </a: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 marL="514350" indent="-514350">
              <a:buFont typeface="Arial" charset="0"/>
              <a:buAutoNum type="arabicPeriod"/>
              <a:defRPr/>
            </a:pP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 marL="796925" lvl="1" indent="-396875">
              <a:buFont typeface="Arial" charset="0"/>
              <a:buChar char="–"/>
              <a:defRPr/>
            </a:pP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Match on any header, or new header</a:t>
            </a:r>
          </a:p>
          <a:p>
            <a:pPr marL="796925" lvl="1" indent="-396875">
              <a:buFont typeface="Arial" charset="0"/>
              <a:buChar char="–"/>
              <a:defRPr/>
            </a:pP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Allows any flow granularity</a:t>
            </a:r>
          </a:p>
          <a:p>
            <a:pPr marL="514350" indent="-514350">
              <a:buFont typeface="Arial" charset="0"/>
              <a:buNone/>
              <a:defRPr/>
            </a:pPr>
            <a:endParaRPr lang="en-US" i="1" dirty="0" smtClean="0">
              <a:solidFill>
                <a:srgbClr val="1F497D"/>
              </a:solidFill>
              <a:latin typeface="+mj-lt"/>
              <a:ea typeface="ＭＳ Ｐゴシック" charset="-128"/>
              <a:cs typeface="ＭＳ Ｐゴシック" charset="-128"/>
            </a:endParaRPr>
          </a:p>
          <a:p>
            <a:pPr marL="514350" indent="-514350">
              <a:buFont typeface="Arial" charset="0"/>
              <a:buNone/>
              <a:defRPr/>
            </a:pPr>
            <a:r>
              <a:rPr lang="en-US" i="1" dirty="0" smtClean="0">
                <a:solidFill>
                  <a:srgbClr val="1F497D"/>
                </a:solidFill>
                <a:latin typeface="+mj-lt"/>
                <a:ea typeface="ＭＳ Ｐゴシック" charset="-128"/>
                <a:cs typeface="ＭＳ Ｐゴシック" charset="-128"/>
              </a:rPr>
              <a:t>Action</a:t>
            </a:r>
          </a:p>
          <a:p>
            <a:pPr marL="796925" lvl="1" indent="-396875">
              <a:buFont typeface="Arial" charset="0"/>
              <a:buChar char="–"/>
              <a:defRPr/>
            </a:pP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Forward to </a:t>
            </a:r>
            <a:r>
              <a:rPr lang="en-US" dirty="0" err="1" smtClean="0">
                <a:latin typeface="+mj-lt"/>
                <a:ea typeface="ＭＳ Ｐゴシック" charset="-128"/>
                <a:cs typeface="ＭＳ Ｐゴシック" charset="-128"/>
              </a:rPr>
              <a:t>port(s</a:t>
            </a: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), drop, send to controller</a:t>
            </a:r>
          </a:p>
          <a:p>
            <a:pPr marL="796925" lvl="1" indent="-396875">
              <a:buFont typeface="Arial" charset="0"/>
              <a:buChar char="–"/>
              <a:defRPr/>
            </a:pP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Overwrite header with mask, push or pop</a:t>
            </a:r>
          </a:p>
          <a:p>
            <a:pPr marL="796925" lvl="1" indent="-396875">
              <a:buFont typeface="Arial" charset="0"/>
              <a:buChar char="–"/>
              <a:defRPr/>
            </a:pPr>
            <a:r>
              <a:rPr lang="en-US" dirty="0" smtClean="0">
                <a:latin typeface="+mj-lt"/>
                <a:ea typeface="ＭＳ Ｐゴシック" charset="-128"/>
                <a:cs typeface="ＭＳ Ｐゴシック" charset="-128"/>
              </a:rPr>
              <a:t>Forward at specific bit-rate</a:t>
            </a:r>
          </a:p>
          <a:p>
            <a:pPr marL="914400" lvl="1" indent="-514350">
              <a:buFont typeface="+mj-lt"/>
              <a:buAutoNum type="arabicPeriod"/>
              <a:defRPr/>
            </a:pP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 marL="914400" lvl="1" indent="-514350">
              <a:buFont typeface="Arial" charset="0"/>
              <a:buChar char="–"/>
              <a:defRPr/>
            </a:pP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+mj-lt"/>
              <a:ea typeface="ＭＳ Ｐゴシック" charset="-128"/>
              <a:cs typeface="ＭＳ Ｐゴシック" charset="-128"/>
            </a:endParaRPr>
          </a:p>
          <a:p>
            <a:pPr>
              <a:buFont typeface="Arial" charset="0"/>
              <a:buNone/>
              <a:defRPr/>
            </a:pPr>
            <a:r>
              <a:rPr lang="en-US" sz="2400" dirty="0" smtClean="0">
                <a:latin typeface="+mj-lt"/>
                <a:ea typeface="ＭＳ Ｐゴシック" charset="-128"/>
                <a:cs typeface="ＭＳ Ｐゴシック" charset="-128"/>
              </a:rPr>
              <a:t>										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4A372C-B90E-254D-9888-7818D15F2EF7}" type="slidenum">
              <a:rPr lang="en-US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7100" y="2173288"/>
            <a:ext cx="2578100" cy="3349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1F497D"/>
                </a:solidFill>
                <a:latin typeface="+mj-lt"/>
              </a:rPr>
              <a:t>Header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05200" y="2173288"/>
            <a:ext cx="5029200" cy="3349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1F497D"/>
                </a:solidFill>
                <a:latin typeface="+mj-lt"/>
              </a:rPr>
              <a:t>Data</a:t>
            </a:r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831850" y="2438400"/>
            <a:ext cx="2825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+mn-ea"/>
                <a:cs typeface="+mn-cs"/>
              </a:rPr>
              <a:t>Match: 1000x01xx0101001x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81000" y="5211763"/>
            <a:ext cx="2895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Vertically integrated</a:t>
            </a:r>
          </a:p>
          <a:p>
            <a:pPr algn="ctr"/>
            <a:r>
              <a:rPr lang="en-US" sz="2400"/>
              <a:t>Closed, proprietary</a:t>
            </a:r>
          </a:p>
          <a:p>
            <a:pPr algn="ctr"/>
            <a:r>
              <a:rPr lang="en-US" sz="2400"/>
              <a:t>Slow innovation</a:t>
            </a:r>
          </a:p>
          <a:p>
            <a:pPr algn="ctr"/>
            <a:r>
              <a:rPr lang="en-US" sz="2400"/>
              <a:t>Small industry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l="6149" t="1500" r="3650" b="5499"/>
          <a:stretch>
            <a:fillRect/>
          </a:stretch>
        </p:blipFill>
        <p:spPr bwMode="auto">
          <a:xfrm>
            <a:off x="152400" y="457200"/>
            <a:ext cx="335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609600" y="2438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Operating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System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09600" y="3479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Hardware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334000" y="9144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9600" y="1600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Applications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Horizontal</a:t>
            </a:r>
          </a:p>
          <a:p>
            <a:pPr algn="ctr"/>
            <a:r>
              <a:rPr lang="en-US" sz="2400"/>
              <a:t>Open interfaces</a:t>
            </a:r>
          </a:p>
          <a:p>
            <a:pPr algn="ctr"/>
            <a:r>
              <a:rPr lang="en-US" sz="2400"/>
              <a:t>Rapid innovation</a:t>
            </a:r>
          </a:p>
          <a:p>
            <a:pPr algn="ctr"/>
            <a:r>
              <a:rPr lang="en-US" sz="2400"/>
              <a:t>Huge industry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5105400" y="3211513"/>
            <a:ext cx="3429000" cy="1817687"/>
            <a:chOff x="5105400" y="3212068"/>
            <a:chExt cx="3429000" cy="1817132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pitchFamily="-83" charset="-128"/>
                  <a:cs typeface="ＭＳ Ｐゴシック" pitchFamily="-83" charset="-128"/>
                </a:rPr>
                <a:t>Microprocessor</a:t>
              </a:r>
              <a:endParaRPr lang="en-US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endParaRPr>
            </a:p>
          </p:txBody>
        </p:sp>
        <p:pic>
          <p:nvPicPr>
            <p:cNvPr id="30756" name="Picture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3951732"/>
              <a:ext cx="1202196" cy="1077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0757" name="Group 51"/>
            <p:cNvGrpSpPr>
              <a:grpSpLocks/>
            </p:cNvGrpSpPr>
            <p:nvPr/>
          </p:nvGrpSpPr>
          <p:grpSpPr bwMode="auto">
            <a:xfrm>
              <a:off x="59436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6019800" y="3427343"/>
                <a:ext cx="2590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59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Open Interface</a:t>
                </a:r>
              </a:p>
            </p:txBody>
          </p:sp>
        </p:grp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1828800"/>
            <a:ext cx="3505200" cy="1295400"/>
            <a:chOff x="5334000" y="1828800"/>
            <a:chExt cx="35052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934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77200" y="2286000"/>
              <a:ext cx="7620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</a:rPr>
                <a:t>Mac</a:t>
              </a:r>
            </a:p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334000" y="2286000"/>
              <a:ext cx="12192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</a:rPr>
                <a:t>Windows</a:t>
              </a:r>
            </a:p>
            <a:p>
              <a:pPr algn="ctr">
                <a:defRPr/>
              </a:pPr>
              <a:r>
                <a:rPr lang="en-US">
                  <a:solidFill>
                    <a:srgbClr val="FFFFFF"/>
                  </a:solidFill>
                </a:rPr>
                <a:t>(OS)</a:t>
              </a:r>
            </a:p>
          </p:txBody>
        </p:sp>
        <p:sp>
          <p:nvSpPr>
            <p:cNvPr id="30748" name="TextBox 23"/>
            <p:cNvSpPr txBox="1">
              <a:spLocks noChangeArrowheads="1"/>
            </p:cNvSpPr>
            <p:nvPr/>
          </p:nvSpPr>
          <p:spPr bwMode="auto">
            <a:xfrm>
              <a:off x="6553200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or</a:t>
              </a:r>
            </a:p>
          </p:txBody>
        </p:sp>
        <p:sp>
          <p:nvSpPr>
            <p:cNvPr id="30749" name="TextBox 24"/>
            <p:cNvSpPr txBox="1">
              <a:spLocks noChangeArrowheads="1"/>
            </p:cNvSpPr>
            <p:nvPr/>
          </p:nvSpPr>
          <p:spPr bwMode="auto">
            <a:xfrm>
              <a:off x="7696200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or</a:t>
              </a:r>
            </a:p>
          </p:txBody>
        </p:sp>
        <p:grpSp>
          <p:nvGrpSpPr>
            <p:cNvPr id="30750" name="Group 52"/>
            <p:cNvGrpSpPr>
              <a:grpSpLocks/>
            </p:cNvGrpSpPr>
            <p:nvPr/>
          </p:nvGrpSpPr>
          <p:grpSpPr bwMode="auto">
            <a:xfrm>
              <a:off x="59436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52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Open Interface</a:t>
                </a:r>
              </a:p>
            </p:txBody>
          </p:sp>
        </p:grpSp>
      </p:grpSp>
      <p:sp>
        <p:nvSpPr>
          <p:cNvPr id="56" name="Right Arrow 55"/>
          <p:cNvSpPr/>
          <p:nvPr/>
        </p:nvSpPr>
        <p:spPr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8" name="TextBox 47"/>
          <p:cNvSpPr txBox="1">
            <a:spLocks noChangeArrowheads="1"/>
          </p:cNvSpPr>
          <p:nvPr/>
        </p:nvSpPr>
        <p:spPr bwMode="auto">
          <a:xfrm>
            <a:off x="-231775" y="1296988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5626100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626100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2075" y="5635625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9113" y="5626100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flipH="1">
            <a:off x="1303338" y="4786313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H="1">
            <a:off x="2714625" y="4776788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4286250" y="4786313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5643563" y="4803775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7518400" y="530225"/>
            <a:ext cx="1404938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rgbClr val="163F88"/>
                </a:solidFill>
                <a:latin typeface="Calibri" charset="0"/>
              </a:rPr>
              <a:t>Controller</a:t>
            </a:r>
          </a:p>
        </p:txBody>
      </p:sp>
      <p:pic>
        <p:nvPicPr>
          <p:cNvPr id="50186" name="Picture 1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6350" y="1000125"/>
            <a:ext cx="1446213" cy="1446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7" name="Rectangle 11"/>
          <p:cNvSpPr>
            <a:spLocks/>
          </p:cNvSpPr>
          <p:nvPr/>
        </p:nvSpPr>
        <p:spPr bwMode="auto">
          <a:xfrm>
            <a:off x="8255000" y="1482725"/>
            <a:ext cx="319088" cy="3651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Calibri" charset="0"/>
              </a:rPr>
              <a:t>PC</a:t>
            </a:r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>
            <a:off x="3027363" y="3313113"/>
            <a:ext cx="1749425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9" name="Rectangle 13"/>
          <p:cNvSpPr>
            <a:spLocks/>
          </p:cNvSpPr>
          <p:nvPr/>
        </p:nvSpPr>
        <p:spPr bwMode="auto">
          <a:xfrm>
            <a:off x="312738" y="3357563"/>
            <a:ext cx="86518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Hardware</a:t>
            </a:r>
          </a:p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Layer</a:t>
            </a: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360363" y="1758950"/>
            <a:ext cx="792162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Software</a:t>
            </a:r>
          </a:p>
          <a:p>
            <a:r>
              <a:rPr lang="en-US" sz="1700">
                <a:solidFill>
                  <a:srgbClr val="163F88"/>
                </a:solidFill>
                <a:latin typeface="Calibri" charset="0"/>
              </a:rPr>
              <a:t>Layer</a:t>
            </a:r>
          </a:p>
        </p:txBody>
      </p:sp>
      <p:sp>
        <p:nvSpPr>
          <p:cNvPr id="50191" name="AutoShape 15"/>
          <p:cNvSpPr>
            <a:spLocks/>
          </p:cNvSpPr>
          <p:nvPr/>
        </p:nvSpPr>
        <p:spPr bwMode="auto">
          <a:xfrm>
            <a:off x="1258888" y="1312863"/>
            <a:ext cx="5037137" cy="3455987"/>
          </a:xfrm>
          <a:prstGeom prst="roundRect">
            <a:avLst>
              <a:gd name="adj" fmla="val 3875"/>
            </a:avLst>
          </a:prstGeom>
          <a:solidFill>
            <a:srgbClr val="C8D2DF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92" name="Rectangle 16"/>
          <p:cNvSpPr>
            <a:spLocks/>
          </p:cNvSpPr>
          <p:nvPr/>
        </p:nvSpPr>
        <p:spPr bwMode="auto">
          <a:xfrm>
            <a:off x="2819400" y="2619375"/>
            <a:ext cx="1830388" cy="258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Flow Table</a:t>
            </a:r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 rot="10800000" flipH="1">
            <a:off x="6323013" y="1446213"/>
            <a:ext cx="1574800" cy="544512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352550" y="2851150"/>
            <a:ext cx="4827588" cy="571500"/>
            <a:chOff x="0" y="0"/>
            <a:chExt cx="4323" cy="512"/>
          </a:xfrm>
        </p:grpSpPr>
        <p:sp>
          <p:nvSpPr>
            <p:cNvPr id="50214" name="Rectangle 19"/>
            <p:cNvSpPr>
              <a:spLocks/>
            </p:cNvSpPr>
            <p:nvPr/>
          </p:nvSpPr>
          <p:spPr bwMode="auto">
            <a:xfrm>
              <a:off x="4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5" name="Rectangle 20"/>
            <p:cNvSpPr>
              <a:spLocks/>
            </p:cNvSpPr>
            <p:nvPr/>
          </p:nvSpPr>
          <p:spPr bwMode="auto">
            <a:xfrm>
              <a:off x="0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0216" name="Rectangle 21"/>
            <p:cNvSpPr>
              <a:spLocks/>
            </p:cNvSpPr>
            <p:nvPr/>
          </p:nvSpPr>
          <p:spPr bwMode="auto">
            <a:xfrm>
              <a:off x="597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7" name="Rectangle 22"/>
            <p:cNvSpPr>
              <a:spLocks/>
            </p:cNvSpPr>
            <p:nvPr/>
          </p:nvSpPr>
          <p:spPr bwMode="auto">
            <a:xfrm>
              <a:off x="623" y="0"/>
              <a:ext cx="568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0218" name="Rectangle 23"/>
            <p:cNvSpPr>
              <a:spLocks/>
            </p:cNvSpPr>
            <p:nvPr/>
          </p:nvSpPr>
          <p:spPr bwMode="auto">
            <a:xfrm>
              <a:off x="1191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9" name="Rectangle 24"/>
            <p:cNvSpPr>
              <a:spLocks/>
            </p:cNvSpPr>
            <p:nvPr/>
          </p:nvSpPr>
          <p:spPr bwMode="auto">
            <a:xfrm>
              <a:off x="1196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0220" name="Rectangle 25"/>
            <p:cNvSpPr>
              <a:spLocks/>
            </p:cNvSpPr>
            <p:nvPr/>
          </p:nvSpPr>
          <p:spPr bwMode="auto">
            <a:xfrm>
              <a:off x="1790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1" name="Rectangle 26"/>
            <p:cNvSpPr>
              <a:spLocks/>
            </p:cNvSpPr>
            <p:nvPr/>
          </p:nvSpPr>
          <p:spPr bwMode="auto">
            <a:xfrm>
              <a:off x="178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0222" name="Rectangle 27"/>
            <p:cNvSpPr>
              <a:spLocks/>
            </p:cNvSpPr>
            <p:nvPr/>
          </p:nvSpPr>
          <p:spPr bwMode="auto">
            <a:xfrm>
              <a:off x="23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3" name="Rectangle 28"/>
            <p:cNvSpPr>
              <a:spLocks/>
            </p:cNvSpPr>
            <p:nvPr/>
          </p:nvSpPr>
          <p:spPr bwMode="auto">
            <a:xfrm>
              <a:off x="238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0224" name="Rectangle 29"/>
            <p:cNvSpPr>
              <a:spLocks/>
            </p:cNvSpPr>
            <p:nvPr/>
          </p:nvSpPr>
          <p:spPr bwMode="auto">
            <a:xfrm>
              <a:off x="297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5" name="Rectangle 30"/>
            <p:cNvSpPr>
              <a:spLocks/>
            </p:cNvSpPr>
            <p:nvPr/>
          </p:nvSpPr>
          <p:spPr bwMode="auto">
            <a:xfrm>
              <a:off x="2971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0226" name="Rectangle 31"/>
            <p:cNvSpPr>
              <a:spLocks/>
            </p:cNvSpPr>
            <p:nvPr/>
          </p:nvSpPr>
          <p:spPr bwMode="auto">
            <a:xfrm>
              <a:off x="3576" y="12"/>
              <a:ext cx="747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27" name="Rectangle 32"/>
            <p:cNvSpPr>
              <a:spLocks/>
            </p:cNvSpPr>
            <p:nvPr/>
          </p:nvSpPr>
          <p:spPr bwMode="auto">
            <a:xfrm>
              <a:off x="356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0195" name="AutoShape 33"/>
          <p:cNvSpPr>
            <a:spLocks/>
          </p:cNvSpPr>
          <p:nvPr/>
        </p:nvSpPr>
        <p:spPr bwMode="auto">
          <a:xfrm>
            <a:off x="1500188" y="1581150"/>
            <a:ext cx="4537075" cy="785813"/>
          </a:xfrm>
          <a:prstGeom prst="roundRect">
            <a:avLst>
              <a:gd name="adj" fmla="val 17042"/>
            </a:avLst>
          </a:prstGeom>
          <a:solidFill>
            <a:srgbClr val="E6E6E6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>
                <a:latin typeface="Calibri" charset="0"/>
              </a:rPr>
              <a:t>OpenFlow Client</a:t>
            </a:r>
          </a:p>
        </p:txBody>
      </p:sp>
      <p:sp>
        <p:nvSpPr>
          <p:cNvPr id="50196" name="Line 34"/>
          <p:cNvSpPr>
            <a:spLocks noChangeShapeType="1"/>
          </p:cNvSpPr>
          <p:nvPr/>
        </p:nvSpPr>
        <p:spPr bwMode="auto">
          <a:xfrm>
            <a:off x="1339850" y="2616200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1357313" y="3490913"/>
            <a:ext cx="4822825" cy="312737"/>
            <a:chOff x="0" y="0"/>
            <a:chExt cx="4320" cy="280"/>
          </a:xfrm>
        </p:grpSpPr>
        <p:sp>
          <p:nvSpPr>
            <p:cNvPr id="50206" name="Rectangle 37"/>
            <p:cNvSpPr>
              <a:spLocks/>
            </p:cNvSpPr>
            <p:nvPr/>
          </p:nvSpPr>
          <p:spPr bwMode="auto">
            <a:xfrm>
              <a:off x="0" y="0"/>
              <a:ext cx="4320" cy="280"/>
            </a:xfrm>
            <a:prstGeom prst="rect">
              <a:avLst/>
            </a:prstGeom>
            <a:solidFill>
              <a:srgbClr val="E6E6E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07" name="Rectangle 38"/>
            <p:cNvSpPr>
              <a:spLocks/>
            </p:cNvSpPr>
            <p:nvPr/>
          </p:nvSpPr>
          <p:spPr bwMode="auto">
            <a:xfrm>
              <a:off x="29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08" name="Rectangle 39"/>
            <p:cNvSpPr>
              <a:spLocks/>
            </p:cNvSpPr>
            <p:nvPr/>
          </p:nvSpPr>
          <p:spPr bwMode="auto">
            <a:xfrm>
              <a:off x="23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09" name="Rectangle 40"/>
            <p:cNvSpPr>
              <a:spLocks/>
            </p:cNvSpPr>
            <p:nvPr/>
          </p:nvSpPr>
          <p:spPr bwMode="auto">
            <a:xfrm>
              <a:off x="1790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5.6.7.8</a:t>
              </a:r>
            </a:p>
          </p:txBody>
        </p:sp>
        <p:sp>
          <p:nvSpPr>
            <p:cNvPr id="50210" name="Rectangle 41"/>
            <p:cNvSpPr>
              <a:spLocks/>
            </p:cNvSpPr>
            <p:nvPr/>
          </p:nvSpPr>
          <p:spPr bwMode="auto">
            <a:xfrm>
              <a:off x="1198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1" name="Rectangle 42"/>
            <p:cNvSpPr>
              <a:spLocks/>
            </p:cNvSpPr>
            <p:nvPr/>
          </p:nvSpPr>
          <p:spPr bwMode="auto">
            <a:xfrm>
              <a:off x="606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2" name="Rectangle 43"/>
            <p:cNvSpPr>
              <a:spLocks/>
            </p:cNvSpPr>
            <p:nvPr/>
          </p:nvSpPr>
          <p:spPr bwMode="auto">
            <a:xfrm>
              <a:off x="22" y="21"/>
              <a:ext cx="576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*</a:t>
              </a:r>
            </a:p>
          </p:txBody>
        </p:sp>
        <p:sp>
          <p:nvSpPr>
            <p:cNvPr id="50213" name="Rectangle 44"/>
            <p:cNvSpPr>
              <a:spLocks/>
            </p:cNvSpPr>
            <p:nvPr/>
          </p:nvSpPr>
          <p:spPr bwMode="auto">
            <a:xfrm>
              <a:off x="3566" y="21"/>
              <a:ext cx="744" cy="23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300">
                  <a:latin typeface="Calibri" charset="0"/>
                </a:rPr>
                <a:t>port 1</a:t>
              </a:r>
            </a:p>
          </p:txBody>
        </p:sp>
      </p:grpSp>
      <p:sp>
        <p:nvSpPr>
          <p:cNvPr id="50198" name="Rectangle 45"/>
          <p:cNvSpPr>
            <a:spLocks/>
          </p:cNvSpPr>
          <p:nvPr/>
        </p:nvSpPr>
        <p:spPr bwMode="auto">
          <a:xfrm>
            <a:off x="562292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4</a:t>
            </a:r>
          </a:p>
        </p:txBody>
      </p:sp>
      <p:sp>
        <p:nvSpPr>
          <p:cNvPr id="50199" name="Rectangle 46"/>
          <p:cNvSpPr>
            <a:spLocks/>
          </p:cNvSpPr>
          <p:nvPr/>
        </p:nvSpPr>
        <p:spPr bwMode="auto">
          <a:xfrm>
            <a:off x="425767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3</a:t>
            </a:r>
          </a:p>
        </p:txBody>
      </p:sp>
      <p:sp>
        <p:nvSpPr>
          <p:cNvPr id="50200" name="Rectangle 47"/>
          <p:cNvSpPr>
            <a:spLocks/>
          </p:cNvSpPr>
          <p:nvPr/>
        </p:nvSpPr>
        <p:spPr bwMode="auto">
          <a:xfrm>
            <a:off x="2908300" y="4746625"/>
            <a:ext cx="830263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2</a:t>
            </a:r>
          </a:p>
        </p:txBody>
      </p:sp>
      <p:sp>
        <p:nvSpPr>
          <p:cNvPr id="50201" name="Rectangle 48"/>
          <p:cNvSpPr>
            <a:spLocks/>
          </p:cNvSpPr>
          <p:nvPr/>
        </p:nvSpPr>
        <p:spPr bwMode="auto">
          <a:xfrm>
            <a:off x="1641475" y="4783138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1</a:t>
            </a:r>
          </a:p>
        </p:txBody>
      </p:sp>
      <p:sp>
        <p:nvSpPr>
          <p:cNvPr id="50202" name="Rectangle 51"/>
          <p:cNvSpPr>
            <a:spLocks/>
          </p:cNvSpPr>
          <p:nvPr/>
        </p:nvSpPr>
        <p:spPr bwMode="auto">
          <a:xfrm>
            <a:off x="5881688" y="6345238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1.2.3.4</a:t>
            </a:r>
          </a:p>
        </p:txBody>
      </p:sp>
      <p:sp>
        <p:nvSpPr>
          <p:cNvPr id="50203" name="Rectangle 52"/>
          <p:cNvSpPr>
            <a:spLocks/>
          </p:cNvSpPr>
          <p:nvPr/>
        </p:nvSpPr>
        <p:spPr bwMode="auto">
          <a:xfrm>
            <a:off x="738188" y="6345238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5.6.7.8</a:t>
            </a:r>
          </a:p>
        </p:txBody>
      </p:sp>
      <p:sp>
        <p:nvSpPr>
          <p:cNvPr id="50204" name="Rectangle 58"/>
          <p:cNvSpPr>
            <a:spLocks/>
          </p:cNvSpPr>
          <p:nvPr/>
        </p:nvSpPr>
        <p:spPr bwMode="auto">
          <a:xfrm>
            <a:off x="214313" y="106363"/>
            <a:ext cx="7804150" cy="1027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200" b="1">
                <a:latin typeface="Helvetica" charset="0"/>
                <a:sym typeface="Helvetica" charset="0"/>
              </a:rPr>
              <a:t>OpenFlow Example</a:t>
            </a:r>
            <a:br>
              <a:rPr lang="en-US" sz="2200" b="1">
                <a:latin typeface="Helvetica" charset="0"/>
                <a:sym typeface="Helvetica" charset="0"/>
              </a:rPr>
            </a:br>
            <a:endParaRPr lang="en-US">
              <a:latin typeface="Helvetica" charset="0"/>
              <a:sym typeface="Helvetica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8CDE-8FEB-A44E-A031-1B5B0B327596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Calibri" charset="0"/>
              </a:rPr>
              <a:t>OpenFlow Basics </a:t>
            </a:r>
            <a:br>
              <a:rPr lang="en-US" sz="3900">
                <a:latin typeface="Calibri" charset="0"/>
              </a:rPr>
            </a:br>
            <a:r>
              <a:rPr lang="en-US" sz="2700">
                <a:latin typeface="Calibri" charset="0"/>
              </a:rPr>
              <a:t>Flow Table Entries</a:t>
            </a:r>
          </a:p>
        </p:txBody>
      </p:sp>
      <p:sp>
        <p:nvSpPr>
          <p:cNvPr id="52226" name="Rectangle 2"/>
          <p:cNvSpPr>
            <a:spLocks/>
          </p:cNvSpPr>
          <p:nvPr/>
        </p:nvSpPr>
        <p:spPr bwMode="auto">
          <a:xfrm>
            <a:off x="768350" y="5353050"/>
            <a:ext cx="698500" cy="471488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27" name="Rectangle 3"/>
          <p:cNvSpPr>
            <a:spLocks/>
          </p:cNvSpPr>
          <p:nvPr/>
        </p:nvSpPr>
        <p:spPr bwMode="auto">
          <a:xfrm>
            <a:off x="814388" y="5308600"/>
            <a:ext cx="57943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Switch</a:t>
            </a:r>
          </a:p>
          <a:p>
            <a:r>
              <a:rPr lang="en-US" sz="1700">
                <a:latin typeface="Calibri" charset="0"/>
              </a:rPr>
              <a:t>Port</a:t>
            </a:r>
          </a:p>
        </p:txBody>
      </p:sp>
      <p:sp>
        <p:nvSpPr>
          <p:cNvPr id="52228" name="Rectangle 4"/>
          <p:cNvSpPr>
            <a:spLocks/>
          </p:cNvSpPr>
          <p:nvPr/>
        </p:nvSpPr>
        <p:spPr bwMode="auto">
          <a:xfrm>
            <a:off x="2717800" y="5354638"/>
            <a:ext cx="700088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29" name="Rectangle 5"/>
          <p:cNvSpPr>
            <a:spLocks/>
          </p:cNvSpPr>
          <p:nvPr/>
        </p:nvSpPr>
        <p:spPr bwMode="auto">
          <a:xfrm>
            <a:off x="2854325" y="5348288"/>
            <a:ext cx="4254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52230" name="Rectangle 6"/>
          <p:cNvSpPr>
            <a:spLocks/>
          </p:cNvSpPr>
          <p:nvPr/>
        </p:nvSpPr>
        <p:spPr bwMode="auto">
          <a:xfrm>
            <a:off x="3417888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1" name="Rectangle 7"/>
          <p:cNvSpPr>
            <a:spLocks/>
          </p:cNvSpPr>
          <p:nvPr/>
        </p:nvSpPr>
        <p:spPr bwMode="auto">
          <a:xfrm>
            <a:off x="3524250" y="5348288"/>
            <a:ext cx="4254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MAC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52232" name="Rectangle 8"/>
          <p:cNvSpPr>
            <a:spLocks/>
          </p:cNvSpPr>
          <p:nvPr/>
        </p:nvSpPr>
        <p:spPr bwMode="auto">
          <a:xfrm>
            <a:off x="4089400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3" name="Rectangle 9"/>
          <p:cNvSpPr>
            <a:spLocks/>
          </p:cNvSpPr>
          <p:nvPr/>
        </p:nvSpPr>
        <p:spPr bwMode="auto">
          <a:xfrm>
            <a:off x="4262438" y="5300663"/>
            <a:ext cx="392112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Eth</a:t>
            </a:r>
          </a:p>
          <a:p>
            <a:r>
              <a:rPr lang="en-US" sz="1700">
                <a:latin typeface="Calibri" charset="0"/>
              </a:rPr>
              <a:t>type</a:t>
            </a:r>
          </a:p>
        </p:txBody>
      </p:sp>
      <p:sp>
        <p:nvSpPr>
          <p:cNvPr id="52234" name="Rectangle 10"/>
          <p:cNvSpPr>
            <a:spLocks/>
          </p:cNvSpPr>
          <p:nvPr/>
        </p:nvSpPr>
        <p:spPr bwMode="auto">
          <a:xfrm>
            <a:off x="1458913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5" name="Rectangle 11"/>
          <p:cNvSpPr>
            <a:spLocks/>
          </p:cNvSpPr>
          <p:nvPr/>
        </p:nvSpPr>
        <p:spPr bwMode="auto">
          <a:xfrm>
            <a:off x="1533525" y="5349875"/>
            <a:ext cx="477838" cy="515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ID</a:t>
            </a:r>
          </a:p>
        </p:txBody>
      </p:sp>
      <p:sp>
        <p:nvSpPr>
          <p:cNvPr id="52236" name="Rectangle 12"/>
          <p:cNvSpPr>
            <a:spLocks/>
          </p:cNvSpPr>
          <p:nvPr/>
        </p:nvSpPr>
        <p:spPr bwMode="auto">
          <a:xfrm>
            <a:off x="4779963" y="5354638"/>
            <a:ext cx="5905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7" name="Rectangle 13"/>
          <p:cNvSpPr>
            <a:spLocks/>
          </p:cNvSpPr>
          <p:nvPr/>
        </p:nvSpPr>
        <p:spPr bwMode="auto">
          <a:xfrm>
            <a:off x="4968875" y="5332413"/>
            <a:ext cx="265113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Src</a:t>
            </a:r>
          </a:p>
        </p:txBody>
      </p:sp>
      <p:sp>
        <p:nvSpPr>
          <p:cNvPr id="52238" name="Rectangle 14"/>
          <p:cNvSpPr>
            <a:spLocks/>
          </p:cNvSpPr>
          <p:nvPr/>
        </p:nvSpPr>
        <p:spPr bwMode="auto">
          <a:xfrm>
            <a:off x="5372100" y="5354638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39" name="Rectangle 15"/>
          <p:cNvSpPr>
            <a:spLocks/>
          </p:cNvSpPr>
          <p:nvPr/>
        </p:nvSpPr>
        <p:spPr bwMode="auto">
          <a:xfrm>
            <a:off x="5535613" y="5332413"/>
            <a:ext cx="29051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Dst</a:t>
            </a:r>
          </a:p>
        </p:txBody>
      </p:sp>
      <p:sp>
        <p:nvSpPr>
          <p:cNvPr id="52240" name="Rectangle 16"/>
          <p:cNvSpPr>
            <a:spLocks/>
          </p:cNvSpPr>
          <p:nvPr/>
        </p:nvSpPr>
        <p:spPr bwMode="auto">
          <a:xfrm>
            <a:off x="6540500" y="5354638"/>
            <a:ext cx="5588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1" name="Rectangle 17"/>
          <p:cNvSpPr>
            <a:spLocks/>
          </p:cNvSpPr>
          <p:nvPr/>
        </p:nvSpPr>
        <p:spPr bwMode="auto">
          <a:xfrm>
            <a:off x="6623050" y="5332413"/>
            <a:ext cx="373063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Prot</a:t>
            </a:r>
          </a:p>
        </p:txBody>
      </p:sp>
      <p:sp>
        <p:nvSpPr>
          <p:cNvPr id="52242" name="Rectangle 18"/>
          <p:cNvSpPr>
            <a:spLocks/>
          </p:cNvSpPr>
          <p:nvPr/>
        </p:nvSpPr>
        <p:spPr bwMode="auto">
          <a:xfrm>
            <a:off x="7099300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3" name="Rectangle 19"/>
          <p:cNvSpPr>
            <a:spLocks/>
          </p:cNvSpPr>
          <p:nvPr/>
        </p:nvSpPr>
        <p:spPr bwMode="auto">
          <a:xfrm>
            <a:off x="7199313" y="5332413"/>
            <a:ext cx="458787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L4</a:t>
            </a:r>
          </a:p>
          <a:p>
            <a:r>
              <a:rPr lang="en-US" sz="1700">
                <a:latin typeface="Calibri" charset="0"/>
              </a:rPr>
              <a:t>sport</a:t>
            </a:r>
          </a:p>
        </p:txBody>
      </p:sp>
      <p:sp>
        <p:nvSpPr>
          <p:cNvPr id="52244" name="Rectangle 20"/>
          <p:cNvSpPr>
            <a:spLocks/>
          </p:cNvSpPr>
          <p:nvPr/>
        </p:nvSpPr>
        <p:spPr bwMode="auto">
          <a:xfrm>
            <a:off x="7807325" y="5354638"/>
            <a:ext cx="69850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5" name="Rectangle 21"/>
          <p:cNvSpPr>
            <a:spLocks/>
          </p:cNvSpPr>
          <p:nvPr/>
        </p:nvSpPr>
        <p:spPr bwMode="auto">
          <a:xfrm>
            <a:off x="7888288" y="5332413"/>
            <a:ext cx="487362" cy="5159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L4</a:t>
            </a:r>
          </a:p>
          <a:p>
            <a:r>
              <a:rPr lang="en-US" sz="1700">
                <a:latin typeface="Calibri" charset="0"/>
              </a:rPr>
              <a:t>dport</a:t>
            </a:r>
          </a:p>
        </p:txBody>
      </p:sp>
      <p:sp>
        <p:nvSpPr>
          <p:cNvPr id="52246" name="Rectangle 22"/>
          <p:cNvSpPr>
            <a:spLocks/>
          </p:cNvSpPr>
          <p:nvPr/>
        </p:nvSpPr>
        <p:spPr bwMode="auto">
          <a:xfrm>
            <a:off x="785813" y="1687513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7" name="Rectangle 23"/>
          <p:cNvSpPr>
            <a:spLocks/>
          </p:cNvSpPr>
          <p:nvPr/>
        </p:nvSpPr>
        <p:spPr bwMode="auto">
          <a:xfrm>
            <a:off x="1127125" y="1892300"/>
            <a:ext cx="41116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Rule</a:t>
            </a:r>
          </a:p>
        </p:txBody>
      </p:sp>
      <p:sp>
        <p:nvSpPr>
          <p:cNvPr id="52248" name="Rectangle 24"/>
          <p:cNvSpPr>
            <a:spLocks/>
          </p:cNvSpPr>
          <p:nvPr/>
        </p:nvSpPr>
        <p:spPr bwMode="auto">
          <a:xfrm>
            <a:off x="2232025" y="1687513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49" name="Rectangle 25"/>
          <p:cNvSpPr>
            <a:spLocks/>
          </p:cNvSpPr>
          <p:nvPr/>
        </p:nvSpPr>
        <p:spPr bwMode="auto">
          <a:xfrm>
            <a:off x="2405063" y="1892300"/>
            <a:ext cx="598487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Action</a:t>
            </a:r>
          </a:p>
        </p:txBody>
      </p:sp>
      <p:sp>
        <p:nvSpPr>
          <p:cNvPr id="52250" name="Rectangle 26"/>
          <p:cNvSpPr>
            <a:spLocks/>
          </p:cNvSpPr>
          <p:nvPr/>
        </p:nvSpPr>
        <p:spPr bwMode="auto">
          <a:xfrm>
            <a:off x="3678238" y="1687513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51" name="Rectangle 27"/>
          <p:cNvSpPr>
            <a:spLocks/>
          </p:cNvSpPr>
          <p:nvPr/>
        </p:nvSpPr>
        <p:spPr bwMode="auto">
          <a:xfrm>
            <a:off x="3998913" y="1892300"/>
            <a:ext cx="455612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Stats</a:t>
            </a:r>
          </a:p>
        </p:txBody>
      </p:sp>
      <p:sp>
        <p:nvSpPr>
          <p:cNvPr id="52252" name="Rectangle 28"/>
          <p:cNvSpPr>
            <a:spLocks/>
          </p:cNvSpPr>
          <p:nvPr/>
        </p:nvSpPr>
        <p:spPr bwMode="auto">
          <a:xfrm>
            <a:off x="1884363" y="3152775"/>
            <a:ext cx="5634037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Forward packet to zero or more ports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Encapsulate and forward to controller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Send to normal processing pipeline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latin typeface="Calibri" charset="0"/>
              </a:rPr>
              <a:t>Modify Fields</a:t>
            </a:r>
          </a:p>
          <a:p>
            <a:pPr marL="357188" indent="-330200">
              <a:buFontTx/>
              <a:buAutoNum type="arabicPeriod"/>
            </a:pPr>
            <a:r>
              <a:rPr lang="en-US" sz="2200">
                <a:solidFill>
                  <a:schemeClr val="hlink"/>
                </a:solidFill>
                <a:latin typeface="Calibri" charset="0"/>
              </a:rPr>
              <a:t>Any extensions you add!</a:t>
            </a:r>
          </a:p>
        </p:txBody>
      </p:sp>
      <p:sp>
        <p:nvSpPr>
          <p:cNvPr id="52253" name="Rectangle 29"/>
          <p:cNvSpPr>
            <a:spLocks/>
          </p:cNvSpPr>
          <p:nvPr/>
        </p:nvSpPr>
        <p:spPr bwMode="auto">
          <a:xfrm>
            <a:off x="928688" y="5999163"/>
            <a:ext cx="29035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 charset="0"/>
              </a:rPr>
              <a:t>+ mask what fields to match</a:t>
            </a:r>
          </a:p>
        </p:txBody>
      </p:sp>
      <p:sp>
        <p:nvSpPr>
          <p:cNvPr id="52254" name="Line 30"/>
          <p:cNvSpPr>
            <a:spLocks noChangeShapeType="1"/>
          </p:cNvSpPr>
          <p:nvPr/>
        </p:nvSpPr>
        <p:spPr bwMode="auto">
          <a:xfrm>
            <a:off x="785813" y="2455863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55" name="Line 31"/>
          <p:cNvSpPr>
            <a:spLocks noChangeShapeType="1"/>
          </p:cNvSpPr>
          <p:nvPr/>
        </p:nvSpPr>
        <p:spPr bwMode="auto">
          <a:xfrm>
            <a:off x="2759075" y="2374900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56" name="Rectangle 32"/>
          <p:cNvSpPr>
            <a:spLocks/>
          </p:cNvSpPr>
          <p:nvPr/>
        </p:nvSpPr>
        <p:spPr bwMode="auto">
          <a:xfrm>
            <a:off x="3830638" y="2625725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57" name="Rectangle 33"/>
          <p:cNvSpPr>
            <a:spLocks/>
          </p:cNvSpPr>
          <p:nvPr/>
        </p:nvSpPr>
        <p:spPr bwMode="auto">
          <a:xfrm>
            <a:off x="3973513" y="2649538"/>
            <a:ext cx="2589212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Calibri" charset="0"/>
              </a:rPr>
              <a:t>Packet + byte counters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rot="10800000" flipH="1">
            <a:off x="4214813" y="2374900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64291" tIns="32146" rIns="64291" bIns="32146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92A-DDA5-9648-BA9F-AC95E58AFE9C}" type="slidenum">
              <a:rPr lang="en-US"/>
              <a:pPr/>
              <a:t>21</a:t>
            </a:fld>
            <a:endParaRPr lang="en-US"/>
          </a:p>
        </p:txBody>
      </p:sp>
      <p:sp>
        <p:nvSpPr>
          <p:cNvPr id="52262" name="Rectangle 4"/>
          <p:cNvSpPr>
            <a:spLocks/>
          </p:cNvSpPr>
          <p:nvPr/>
        </p:nvSpPr>
        <p:spPr bwMode="auto">
          <a:xfrm>
            <a:off x="2157413" y="5354638"/>
            <a:ext cx="6032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63" name="Rectangle 5"/>
          <p:cNvSpPr>
            <a:spLocks/>
          </p:cNvSpPr>
          <p:nvPr/>
        </p:nvSpPr>
        <p:spPr bwMode="auto">
          <a:xfrm>
            <a:off x="2262188" y="5348288"/>
            <a:ext cx="477837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VLAN</a:t>
            </a:r>
          </a:p>
          <a:p>
            <a:r>
              <a:rPr lang="en-US" sz="1700">
                <a:latin typeface="Calibri" charset="0"/>
              </a:rPr>
              <a:t>pcp</a:t>
            </a:r>
          </a:p>
        </p:txBody>
      </p:sp>
      <p:sp>
        <p:nvSpPr>
          <p:cNvPr id="52264" name="Rectangle 14"/>
          <p:cNvSpPr>
            <a:spLocks/>
          </p:cNvSpPr>
          <p:nvPr/>
        </p:nvSpPr>
        <p:spPr bwMode="auto">
          <a:xfrm>
            <a:off x="5956300" y="5354638"/>
            <a:ext cx="577850" cy="4714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2265" name="Rectangle 15"/>
          <p:cNvSpPr>
            <a:spLocks/>
          </p:cNvSpPr>
          <p:nvPr/>
        </p:nvSpPr>
        <p:spPr bwMode="auto">
          <a:xfrm>
            <a:off x="6119813" y="5332413"/>
            <a:ext cx="3175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IP</a:t>
            </a:r>
          </a:p>
          <a:p>
            <a:r>
              <a:rPr lang="en-US" sz="1700">
                <a:latin typeface="Calibri" charset="0"/>
              </a:rPr>
              <a:t>ToS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900">
                <a:latin typeface="Calibri" charset="0"/>
              </a:rPr>
              <a:t>Examples</a:t>
            </a:r>
          </a:p>
        </p:txBody>
      </p:sp>
      <p:sp>
        <p:nvSpPr>
          <p:cNvPr id="54274" name="Rectangle 2"/>
          <p:cNvSpPr>
            <a:spLocks/>
          </p:cNvSpPr>
          <p:nvPr/>
        </p:nvSpPr>
        <p:spPr bwMode="auto">
          <a:xfrm>
            <a:off x="563563" y="1346200"/>
            <a:ext cx="89535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Switching</a:t>
            </a:r>
          </a:p>
        </p:txBody>
      </p:sp>
      <p:sp>
        <p:nvSpPr>
          <p:cNvPr id="54275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54358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9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60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1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62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3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64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5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66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7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68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9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70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1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72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3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74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5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76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7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78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9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77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78" name="Rectangle 28"/>
          <p:cNvSpPr>
            <a:spLocks/>
          </p:cNvSpPr>
          <p:nvPr/>
        </p:nvSpPr>
        <p:spPr bwMode="auto">
          <a:xfrm>
            <a:off x="1943100" y="2525713"/>
            <a:ext cx="1135063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00:1f:..</a:t>
            </a:r>
          </a:p>
        </p:txBody>
      </p:sp>
      <p:sp>
        <p:nvSpPr>
          <p:cNvPr id="54279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0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1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2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3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4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5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6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287" name="Rectangle 37"/>
          <p:cNvSpPr>
            <a:spLocks/>
          </p:cNvSpPr>
          <p:nvPr/>
        </p:nvSpPr>
        <p:spPr bwMode="auto">
          <a:xfrm>
            <a:off x="565150" y="3070225"/>
            <a:ext cx="138906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Flow Switching</a:t>
            </a:r>
          </a:p>
        </p:txBody>
      </p:sp>
      <p:sp>
        <p:nvSpPr>
          <p:cNvPr id="54288" name="Rectangle 38"/>
          <p:cNvSpPr>
            <a:spLocks/>
          </p:cNvSpPr>
          <p:nvPr/>
        </p:nvSpPr>
        <p:spPr bwMode="auto">
          <a:xfrm>
            <a:off x="6858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port3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54336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7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38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9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0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1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42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3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44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5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46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7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8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9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50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1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52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3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54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5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56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7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90" name="Rectangle 62"/>
          <p:cNvSpPr>
            <a:spLocks/>
          </p:cNvSpPr>
          <p:nvPr/>
        </p:nvSpPr>
        <p:spPr bwMode="auto">
          <a:xfrm>
            <a:off x="13462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00:20..</a:t>
            </a:r>
          </a:p>
        </p:txBody>
      </p:sp>
      <p:sp>
        <p:nvSpPr>
          <p:cNvPr id="54291" name="Rectangle 63"/>
          <p:cNvSpPr>
            <a:spLocks/>
          </p:cNvSpPr>
          <p:nvPr/>
        </p:nvSpPr>
        <p:spPr bwMode="auto">
          <a:xfrm>
            <a:off x="2039938" y="4224338"/>
            <a:ext cx="868362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00:1f..</a:t>
            </a:r>
          </a:p>
        </p:txBody>
      </p:sp>
      <p:sp>
        <p:nvSpPr>
          <p:cNvPr id="54292" name="Rectangle 64"/>
          <p:cNvSpPr>
            <a:spLocks/>
          </p:cNvSpPr>
          <p:nvPr/>
        </p:nvSpPr>
        <p:spPr bwMode="auto">
          <a:xfrm>
            <a:off x="2667000" y="42243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0800</a:t>
            </a:r>
          </a:p>
        </p:txBody>
      </p:sp>
      <p:sp>
        <p:nvSpPr>
          <p:cNvPr id="54293" name="Rectangle 65"/>
          <p:cNvSpPr>
            <a:spLocks/>
          </p:cNvSpPr>
          <p:nvPr/>
        </p:nvSpPr>
        <p:spPr bwMode="auto">
          <a:xfrm>
            <a:off x="33289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vlan1</a:t>
            </a:r>
          </a:p>
        </p:txBody>
      </p:sp>
      <p:sp>
        <p:nvSpPr>
          <p:cNvPr id="54294" name="Rectangle 66"/>
          <p:cNvSpPr>
            <a:spLocks/>
          </p:cNvSpPr>
          <p:nvPr/>
        </p:nvSpPr>
        <p:spPr bwMode="auto">
          <a:xfrm>
            <a:off x="39893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1.2.3.4</a:t>
            </a:r>
          </a:p>
        </p:txBody>
      </p:sp>
      <p:sp>
        <p:nvSpPr>
          <p:cNvPr id="54295" name="Rectangle 67"/>
          <p:cNvSpPr>
            <a:spLocks/>
          </p:cNvSpPr>
          <p:nvPr/>
        </p:nvSpPr>
        <p:spPr bwMode="auto">
          <a:xfrm>
            <a:off x="46863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5.6.7.8</a:t>
            </a:r>
          </a:p>
        </p:txBody>
      </p:sp>
      <p:sp>
        <p:nvSpPr>
          <p:cNvPr id="54296" name="Rectangle 68"/>
          <p:cNvSpPr>
            <a:spLocks/>
          </p:cNvSpPr>
          <p:nvPr/>
        </p:nvSpPr>
        <p:spPr bwMode="auto">
          <a:xfrm>
            <a:off x="5548313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4</a:t>
            </a:r>
          </a:p>
        </p:txBody>
      </p:sp>
      <p:sp>
        <p:nvSpPr>
          <p:cNvPr id="54297" name="Rectangle 69"/>
          <p:cNvSpPr>
            <a:spLocks/>
          </p:cNvSpPr>
          <p:nvPr/>
        </p:nvSpPr>
        <p:spPr bwMode="auto">
          <a:xfrm>
            <a:off x="5980113" y="42243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17264</a:t>
            </a:r>
          </a:p>
        </p:txBody>
      </p:sp>
      <p:sp>
        <p:nvSpPr>
          <p:cNvPr id="54298" name="Rectangle 70"/>
          <p:cNvSpPr>
            <a:spLocks/>
          </p:cNvSpPr>
          <p:nvPr/>
        </p:nvSpPr>
        <p:spPr bwMode="auto">
          <a:xfrm>
            <a:off x="66421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80</a:t>
            </a:r>
          </a:p>
        </p:txBody>
      </p:sp>
      <p:sp>
        <p:nvSpPr>
          <p:cNvPr id="54299" name="Rectangle 71"/>
          <p:cNvSpPr>
            <a:spLocks/>
          </p:cNvSpPr>
          <p:nvPr/>
        </p:nvSpPr>
        <p:spPr bwMode="auto">
          <a:xfrm>
            <a:off x="7400925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300" name="Rectangle 72"/>
          <p:cNvSpPr>
            <a:spLocks/>
          </p:cNvSpPr>
          <p:nvPr/>
        </p:nvSpPr>
        <p:spPr bwMode="auto">
          <a:xfrm>
            <a:off x="561975" y="4730750"/>
            <a:ext cx="72866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Firewall</a:t>
            </a:r>
          </a:p>
        </p:txBody>
      </p:sp>
      <p:sp>
        <p:nvSpPr>
          <p:cNvPr id="54301" name="Rectangle 73"/>
          <p:cNvSpPr>
            <a:spLocks/>
          </p:cNvSpPr>
          <p:nvPr/>
        </p:nvSpPr>
        <p:spPr bwMode="auto">
          <a:xfrm>
            <a:off x="6858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687388" y="5272088"/>
            <a:ext cx="7483475" cy="571500"/>
            <a:chOff x="0" y="0"/>
            <a:chExt cx="6704" cy="512"/>
          </a:xfrm>
        </p:grpSpPr>
        <p:sp>
          <p:nvSpPr>
            <p:cNvPr id="54314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5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16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7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18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9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0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1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22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3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24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5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26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7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8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9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30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1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32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3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34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5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303" name="Rectangle 97"/>
          <p:cNvSpPr>
            <a:spLocks/>
          </p:cNvSpPr>
          <p:nvPr/>
        </p:nvSpPr>
        <p:spPr bwMode="auto">
          <a:xfrm>
            <a:off x="13462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4" name="Rectangle 98"/>
          <p:cNvSpPr>
            <a:spLocks/>
          </p:cNvSpPr>
          <p:nvPr/>
        </p:nvSpPr>
        <p:spPr bwMode="auto">
          <a:xfrm>
            <a:off x="1774825" y="5938838"/>
            <a:ext cx="1133475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5" name="Rectangle 99"/>
          <p:cNvSpPr>
            <a:spLocks/>
          </p:cNvSpPr>
          <p:nvPr/>
        </p:nvSpPr>
        <p:spPr bwMode="auto">
          <a:xfrm>
            <a:off x="2667000" y="59388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6" name="Rectangle 100"/>
          <p:cNvSpPr>
            <a:spLocks/>
          </p:cNvSpPr>
          <p:nvPr/>
        </p:nvSpPr>
        <p:spPr bwMode="auto">
          <a:xfrm>
            <a:off x="33289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7" name="Rectangle 101"/>
          <p:cNvSpPr>
            <a:spLocks/>
          </p:cNvSpPr>
          <p:nvPr/>
        </p:nvSpPr>
        <p:spPr bwMode="auto">
          <a:xfrm>
            <a:off x="39893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8" name="Rectangle 102"/>
          <p:cNvSpPr>
            <a:spLocks/>
          </p:cNvSpPr>
          <p:nvPr/>
        </p:nvSpPr>
        <p:spPr bwMode="auto">
          <a:xfrm>
            <a:off x="46497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9" name="Rectangle 103"/>
          <p:cNvSpPr>
            <a:spLocks/>
          </p:cNvSpPr>
          <p:nvPr/>
        </p:nvSpPr>
        <p:spPr bwMode="auto">
          <a:xfrm>
            <a:off x="5319713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0" name="Rectangle 104"/>
          <p:cNvSpPr>
            <a:spLocks/>
          </p:cNvSpPr>
          <p:nvPr/>
        </p:nvSpPr>
        <p:spPr bwMode="auto">
          <a:xfrm>
            <a:off x="5980113" y="59388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1" name="Rectangle 105"/>
          <p:cNvSpPr>
            <a:spLocks/>
          </p:cNvSpPr>
          <p:nvPr/>
        </p:nvSpPr>
        <p:spPr bwMode="auto">
          <a:xfrm>
            <a:off x="66421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22</a:t>
            </a:r>
          </a:p>
        </p:txBody>
      </p:sp>
      <p:sp>
        <p:nvSpPr>
          <p:cNvPr id="54312" name="Rectangle 106"/>
          <p:cNvSpPr>
            <a:spLocks/>
          </p:cNvSpPr>
          <p:nvPr/>
        </p:nvSpPr>
        <p:spPr bwMode="auto">
          <a:xfrm>
            <a:off x="7400925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drop</a:t>
            </a:r>
          </a:p>
        </p:txBody>
      </p:sp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B2474-3378-8149-8985-5B5B80B63004}" type="slidenum">
              <a:rPr lang="en-US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83" charset="-128"/>
                <a:cs typeface="ＭＳ Ｐゴシック" pitchFamily="-83" charset="-128"/>
              </a:rPr>
              <a:t>OpenFlow Forwarding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-83" charset="0"/>
              <a:buNone/>
            </a:pPr>
            <a:r>
              <a:rPr lang="en-US">
                <a:ea typeface="ＭＳ Ｐゴシック" pitchFamily="-83" charset="-128"/>
                <a:cs typeface="ＭＳ Ｐゴシック" pitchFamily="-83" charset="-128"/>
              </a:rPr>
              <a:t>Protocol Independent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Construct Ethernet, IPv4, VLAN, MPLS, …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Construct new forwarding methods</a:t>
            </a:r>
            <a:endParaRPr lang="en-US">
              <a:solidFill>
                <a:srgbClr val="1F497D"/>
              </a:solidFill>
              <a:ea typeface="ＭＳ Ｐゴシック" pitchFamily="-83" charset="-128"/>
              <a:cs typeface="ＭＳ Ｐゴシック" pitchFamily="-83" charset="-128"/>
            </a:endParaRPr>
          </a:p>
          <a:p>
            <a:pPr>
              <a:buFont typeface="Arial" pitchFamily="-83" charset="0"/>
              <a:buNone/>
            </a:pPr>
            <a:r>
              <a:rPr lang="en-US">
                <a:ea typeface="ＭＳ Ｐゴシック" pitchFamily="-83" charset="-128"/>
                <a:cs typeface="ＭＳ Ｐゴシック" pitchFamily="-83" charset="-128"/>
              </a:rPr>
              <a:t>Backward Compatible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Run </a:t>
            </a:r>
            <a:r>
              <a:rPr lang="en-US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in existing networks</a:t>
            </a:r>
          </a:p>
          <a:p>
            <a:pPr>
              <a:buFont typeface="Arial" pitchFamily="-83" charset="0"/>
              <a:buNone/>
            </a:pPr>
            <a:r>
              <a:rPr lang="en-US">
                <a:ea typeface="ＭＳ Ｐゴシック" pitchFamily="-83" charset="-128"/>
                <a:cs typeface="ＭＳ Ｐゴシック" pitchFamily="-83" charset="-128"/>
              </a:rPr>
              <a:t>Technology Independent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Switches, routers, WiFi APs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Cellular basestations</a:t>
            </a:r>
          </a:p>
          <a:p>
            <a:pPr lvl="1"/>
            <a:r>
              <a:rPr lang="en-US">
                <a:solidFill>
                  <a:srgbClr val="1F497D"/>
                </a:solidFill>
              </a:rPr>
              <a:t>WDM/TDM circuits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 about Forwarding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Common </a:t>
            </a:r>
            <a:r>
              <a:rPr lang="en-US" sz="2800" dirty="0" err="1" smtClean="0"/>
              <a:t>OpenFlow</a:t>
            </a:r>
            <a:r>
              <a:rPr lang="en-US" sz="2800" dirty="0" smtClean="0"/>
              <a:t> model is to use first packets of flows to compute and push state</a:t>
            </a:r>
          </a:p>
          <a:p>
            <a:r>
              <a:rPr lang="en-US" sz="2800" dirty="0" smtClean="0"/>
              <a:t>Flows </a:t>
            </a:r>
            <a:r>
              <a:rPr lang="en-US" sz="2800" dirty="0" err="1" smtClean="0"/>
              <a:t>vs</a:t>
            </a:r>
            <a:r>
              <a:rPr lang="en-US" sz="2800" dirty="0" smtClean="0"/>
              <a:t> state: SDN allows more general models of forwarding state management independent of traffic</a:t>
            </a:r>
          </a:p>
          <a:p>
            <a:pPr lvl="1"/>
            <a:r>
              <a:rPr lang="en-US" sz="2400" dirty="0" smtClean="0"/>
              <a:t>Events trigger changes, e.g., failures, control traffic </a:t>
            </a:r>
          </a:p>
          <a:p>
            <a:pPr lvl="1"/>
            <a:r>
              <a:rPr lang="en-US" sz="2400" dirty="0" smtClean="0"/>
              <a:t>Managing inconsistencies is critical</a:t>
            </a:r>
          </a:p>
          <a:p>
            <a:r>
              <a:rPr lang="en-US" sz="2800" dirty="0" smtClean="0"/>
              <a:t>Fabrics </a:t>
            </a:r>
            <a:r>
              <a:rPr lang="en-US" sz="2800" dirty="0" err="1" smtClean="0"/>
              <a:t>vs</a:t>
            </a:r>
            <a:r>
              <a:rPr lang="en-US" sz="2800" dirty="0" smtClean="0"/>
              <a:t> switches: Control logics don’t have to deal with switches</a:t>
            </a:r>
          </a:p>
          <a:p>
            <a:pPr lvl="1"/>
            <a:r>
              <a:rPr lang="en-US" sz="2400" dirty="0" smtClean="0"/>
              <a:t>They essentially program a fabric that looks like one large switch and supports end-to-end connectivity by default</a:t>
            </a:r>
          </a:p>
          <a:p>
            <a:pPr lvl="1"/>
            <a:r>
              <a:rPr lang="en-US" sz="2400" dirty="0" smtClean="0"/>
              <a:t>Complex logic pushed to the edge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Data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458200" cy="4525963"/>
          </a:xfrm>
        </p:spPr>
        <p:txBody>
          <a:bodyPr/>
          <a:lstStyle/>
          <a:p>
            <a:r>
              <a:rPr lang="en-US" dirty="0" smtClean="0"/>
              <a:t>Thinking in terms of fabrics essentially means control logics have to deal with simpler topologies</a:t>
            </a:r>
          </a:p>
          <a:p>
            <a:pPr lvl="1"/>
            <a:r>
              <a:rPr lang="en-US" dirty="0" smtClean="0"/>
              <a:t>Topology captured by “virtual data paths”</a:t>
            </a:r>
          </a:p>
          <a:p>
            <a:pPr lvl="2"/>
            <a:r>
              <a:rPr lang="en-US" dirty="0" smtClean="0"/>
              <a:t>Depending on control logic, can be very simple: for access controls it is just data path through a single switch</a:t>
            </a:r>
          </a:p>
          <a:p>
            <a:pPr lvl="1"/>
            <a:r>
              <a:rPr lang="en-US" dirty="0" smtClean="0"/>
              <a:t>Every virtual element uses familiar forwarding abstractions, e.g., L2, L3 and </a:t>
            </a:r>
            <a:r>
              <a:rPr lang="en-US" dirty="0" err="1" smtClean="0"/>
              <a:t>ACLs</a:t>
            </a:r>
            <a:endParaRPr lang="en-US" dirty="0" smtClean="0"/>
          </a:p>
          <a:p>
            <a:r>
              <a:rPr lang="en-US" dirty="0" smtClean="0"/>
              <a:t>Control platform responsible for mapping virtual data path to the physical network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83" charset="-128"/>
                <a:cs typeface="ＭＳ Ｐゴシック" pitchFamily="-83" charset="-128"/>
              </a:rPr>
              <a:t>SDN in development</a:t>
            </a:r>
          </a:p>
        </p:txBody>
      </p:sp>
      <p:sp>
        <p:nvSpPr>
          <p:cNvPr id="46082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  <a:ln>
            <a:solidFill>
              <a:srgbClr val="A6A6A6"/>
            </a:solidFill>
          </a:ln>
        </p:spPr>
        <p:txBody>
          <a:bodyPr/>
          <a:lstStyle/>
          <a:p>
            <a:pPr>
              <a:buFont typeface="Arial" pitchFamily="-83" charset="0"/>
              <a:buNone/>
            </a:pPr>
            <a:r>
              <a:rPr lang="en-US" sz="40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Domains</a:t>
            </a:r>
            <a:endParaRPr lang="en-US" sz="3200">
              <a:solidFill>
                <a:srgbClr val="1F497D"/>
              </a:solidFill>
              <a:ea typeface="ＭＳ Ｐゴシック" pitchFamily="-83" charset="-128"/>
              <a:cs typeface="ＭＳ Ｐゴシック" pitchFamily="-83" charset="-128"/>
            </a:endParaRP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Data centers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Public clouds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Enterprise/campus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Cellular backhaul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Enterprise WiFi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WANs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Home networks</a:t>
            </a:r>
          </a:p>
          <a:p>
            <a:endParaRPr lang="en-US" sz="3200"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46083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  <a:ln>
            <a:solidFill>
              <a:srgbClr val="A6A6A6"/>
            </a:solidFill>
          </a:ln>
        </p:spPr>
        <p:txBody>
          <a:bodyPr/>
          <a:lstStyle/>
          <a:p>
            <a:pPr>
              <a:buFont typeface="Arial" pitchFamily="-83" charset="0"/>
              <a:buNone/>
            </a:pPr>
            <a:r>
              <a:rPr lang="en-US" sz="40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Products</a:t>
            </a:r>
          </a:p>
          <a:p>
            <a:pPr>
              <a:buFont typeface="Arial" pitchFamily="-83" charset="0"/>
              <a:buNone/>
            </a:pPr>
            <a:endParaRPr lang="en-US" sz="3600">
              <a:solidFill>
                <a:srgbClr val="1F497D"/>
              </a:solidFill>
              <a:ea typeface="ＭＳ Ｐゴシック" pitchFamily="-83" charset="-128"/>
              <a:cs typeface="ＭＳ Ｐゴシック" pitchFamily="-83" charset="-128"/>
            </a:endParaRP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Switches, routers: About 15 vendors</a:t>
            </a:r>
          </a:p>
          <a:p>
            <a:r>
              <a:rPr lang="en-US" sz="3200">
                <a:ea typeface="ＭＳ Ｐゴシック" pitchFamily="-83" charset="-128"/>
                <a:cs typeface="ＭＳ Ｐゴシック" pitchFamily="-83" charset="-128"/>
              </a:rPr>
              <a:t>Software: 8-10 vendors and startups</a:t>
            </a:r>
          </a:p>
          <a:p>
            <a:endParaRPr lang="en-US" sz="3200"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6243638"/>
            <a:ext cx="6086475" cy="4619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1F497D"/>
                </a:solidFill>
                <a:latin typeface="Arial" charset="0"/>
                <a:ea typeface="+mn-ea"/>
                <a:cs typeface="+mn-cs"/>
              </a:rPr>
              <a:t>New startups. </a:t>
            </a:r>
            <a:r>
              <a:rPr lang="en-US" sz="2400" u="sng" dirty="0">
                <a:solidFill>
                  <a:srgbClr val="1F497D"/>
                </a:solidFill>
                <a:latin typeface="Arial" charset="0"/>
                <a:ea typeface="+mn-ea"/>
                <a:cs typeface="+mn-cs"/>
              </a:rPr>
              <a:t>Lots</a:t>
            </a:r>
            <a:r>
              <a:rPr lang="en-US" sz="2400" dirty="0">
                <a:solidFill>
                  <a:srgbClr val="1F497D"/>
                </a:solidFill>
                <a:latin typeface="Arial" charset="0"/>
                <a:ea typeface="+mn-ea"/>
                <a:cs typeface="+mn-cs"/>
              </a:rPr>
              <a:t> of hiring in networking.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42925" y="3330575"/>
            <a:ext cx="1033463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NOX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90525" y="4008438"/>
            <a:ext cx="8334375" cy="887412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rgbClr val="DBEEF4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0" name="TextBox 22"/>
          <p:cNvSpPr txBox="1">
            <a:spLocks noChangeArrowheads="1"/>
          </p:cNvSpPr>
          <p:nvPr/>
        </p:nvSpPr>
        <p:spPr bwMode="auto">
          <a:xfrm>
            <a:off x="7467600" y="4008438"/>
            <a:ext cx="1301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Slicing</a:t>
            </a:r>
          </a:p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Software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2870200" y="4254500"/>
            <a:ext cx="3313113" cy="522288"/>
          </a:xfrm>
          <a:prstGeom prst="roundRect">
            <a:avLst>
              <a:gd name="adj" fmla="val 16667"/>
            </a:avLst>
          </a:prstGeom>
          <a:solidFill>
            <a:srgbClr val="215968"/>
          </a:solidFill>
          <a:ln w="9525">
            <a:solidFill>
              <a:srgbClr val="215968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</p:txBody>
      </p:sp>
      <p:cxnSp>
        <p:nvCxnSpPr>
          <p:cNvPr id="33" name="Straight Arrow Connector 32"/>
          <p:cNvCxnSpPr>
            <a:cxnSpLocks noChangeShapeType="1"/>
            <a:stCxn id="25" idx="1"/>
          </p:cNvCxnSpPr>
          <p:nvPr/>
        </p:nvCxnSpPr>
        <p:spPr bwMode="auto">
          <a:xfrm rot="10800000">
            <a:off x="2465388" y="4514850"/>
            <a:ext cx="404812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1233488" y="4210050"/>
            <a:ext cx="1220787" cy="520700"/>
          </a:xfrm>
          <a:prstGeom prst="roundRect">
            <a:avLst>
              <a:gd name="adj" fmla="val 16667"/>
            </a:avLst>
          </a:prstGeom>
          <a:solidFill>
            <a:srgbClr val="31859C">
              <a:alpha val="70979"/>
            </a:srgbClr>
          </a:solidFill>
          <a:ln w="9525">
            <a:solidFill>
              <a:srgbClr val="31859C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Console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27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390525" y="2095500"/>
            <a:ext cx="8334375" cy="1089025"/>
          </a:xfrm>
          <a:prstGeom prst="roundRect">
            <a:avLst>
              <a:gd name="adj" fmla="val 16667"/>
            </a:avLst>
          </a:prstGeom>
          <a:solidFill>
            <a:srgbClr val="F2DCDB"/>
          </a:solidFill>
          <a:ln w="9525">
            <a:solidFill>
              <a:srgbClr val="F2DCDB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6" name="TextBox 26"/>
          <p:cNvSpPr txBox="1">
            <a:spLocks noChangeArrowheads="1"/>
          </p:cNvSpPr>
          <p:nvPr/>
        </p:nvSpPr>
        <p:spPr bwMode="auto">
          <a:xfrm>
            <a:off x="7065963" y="2476500"/>
            <a:ext cx="1706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19907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CloudNaaS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5429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Simple Switch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5038725" y="2476500"/>
            <a:ext cx="182880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3438525" y="2501900"/>
            <a:ext cx="146685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Stratos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</a:t>
            </a:r>
            <a:b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2" name="Rounded Rectangle 27"/>
          <p:cNvSpPr>
            <a:spLocks noChangeArrowheads="1"/>
          </p:cNvSpPr>
          <p:nvPr/>
        </p:nvSpPr>
        <p:spPr bwMode="auto">
          <a:xfrm>
            <a:off x="5705475" y="3340100"/>
            <a:ext cx="895350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  <p:sp>
        <p:nvSpPr>
          <p:cNvPr id="8" name="Rounded Rectangle 27"/>
          <p:cNvSpPr>
            <a:spLocks noChangeArrowheads="1"/>
          </p:cNvSpPr>
          <p:nvPr/>
        </p:nvSpPr>
        <p:spPr bwMode="auto">
          <a:xfrm>
            <a:off x="1804988" y="3330575"/>
            <a:ext cx="1131887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Beacon</a:t>
            </a:r>
          </a:p>
        </p:txBody>
      </p:sp>
      <p:sp>
        <p:nvSpPr>
          <p:cNvPr id="9" name="Rounded Rectangle 27"/>
          <p:cNvSpPr>
            <a:spLocks noChangeArrowheads="1"/>
          </p:cNvSpPr>
          <p:nvPr/>
        </p:nvSpPr>
        <p:spPr bwMode="auto">
          <a:xfrm>
            <a:off x="3200400" y="3344863"/>
            <a:ext cx="89535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Trema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27"/>
          <p:cNvSpPr>
            <a:spLocks noChangeArrowheads="1"/>
          </p:cNvSpPr>
          <p:nvPr/>
        </p:nvSpPr>
        <p:spPr bwMode="auto">
          <a:xfrm>
            <a:off x="4352925" y="3344863"/>
            <a:ext cx="110490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Maestro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69317" grpId="0"/>
      <p:bldP spid="28" grpId="0" animBg="1"/>
      <p:bldP spid="30" grpId="0" animBg="1"/>
      <p:bldP spid="269320" grpId="0"/>
      <p:bldP spid="25" grpId="0" animBg="1"/>
      <p:bldP spid="34" grpId="0" animBg="1"/>
      <p:bldP spid="48" grpId="0"/>
      <p:bldP spid="37" grpId="0" animBg="1"/>
      <p:bldP spid="269326" grpId="0"/>
      <p:bldP spid="38" grpId="0" animBg="1"/>
      <p:bldP spid="39" grpId="0" animBg="1"/>
      <p:bldP spid="63" grpId="0" animBg="1"/>
      <p:bldP spid="64" grpId="0" animBg="1"/>
      <p:bldP spid="2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69337" grpId="0"/>
      <p:bldP spid="269339" grpId="0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28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libri" charset="0"/>
              </a:rPr>
              <a:t>OpenFlow</a:t>
            </a:r>
            <a:r>
              <a:rPr lang="en-US" dirty="0" smtClean="0">
                <a:latin typeface="Calibri" charset="0"/>
              </a:rPr>
              <a:t> Progression</a:t>
            </a:r>
            <a:endParaRPr lang="en-US" dirty="0">
              <a:latin typeface="Calibri" charset="0"/>
            </a:endParaRP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81646" cy="47545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OF v1.0: released end of 2009: “Into the Campus”</a:t>
            </a:r>
          </a:p>
          <a:p>
            <a:pPr eaLnBrk="1" hangingPunct="1"/>
            <a:r>
              <a:rPr lang="en-US" sz="2800" dirty="0" smtClean="0"/>
              <a:t>OF </a:t>
            </a:r>
            <a:r>
              <a:rPr lang="en-US" sz="2800" dirty="0"/>
              <a:t>v1.1:</a:t>
            </a:r>
            <a:r>
              <a:rPr lang="en-US" sz="2800" dirty="0" smtClean="0"/>
              <a:t> released March 1 2011: “Into the WAN”</a:t>
            </a:r>
          </a:p>
          <a:p>
            <a:pPr lvl="1" eaLnBrk="1" hangingPunct="1"/>
            <a:r>
              <a:rPr lang="en-US" sz="2400" dirty="0"/>
              <a:t>multiple tables: leverage additional tables</a:t>
            </a:r>
          </a:p>
          <a:p>
            <a:pPr lvl="1" eaLnBrk="1" hangingPunct="1"/>
            <a:r>
              <a:rPr lang="en-US" sz="2400" dirty="0"/>
              <a:t>tags and </a:t>
            </a:r>
            <a:r>
              <a:rPr lang="en-US" sz="2400" dirty="0" smtClean="0"/>
              <a:t>tunnels: MPLS, VLAN, virtual ports</a:t>
            </a:r>
          </a:p>
          <a:p>
            <a:pPr lvl="1" eaLnBrk="1" hangingPunct="1"/>
            <a:r>
              <a:rPr lang="en-US" sz="2400" dirty="0"/>
              <a:t>multipath </a:t>
            </a:r>
            <a:r>
              <a:rPr lang="en-US" sz="2400" dirty="0" smtClean="0"/>
              <a:t>forwarding: ECMP, groups</a:t>
            </a:r>
          </a:p>
          <a:p>
            <a:pPr eaLnBrk="1" hangingPunct="1"/>
            <a:r>
              <a:rPr lang="en-US" sz="2800" dirty="0"/>
              <a:t> OF </a:t>
            </a:r>
            <a:r>
              <a:rPr lang="en-US" sz="2800" dirty="0" smtClean="0"/>
              <a:t>v1.2: approved Dec 8 2011: “Extensible Protocol”</a:t>
            </a:r>
          </a:p>
          <a:p>
            <a:pPr lvl="1" eaLnBrk="1" hangingPunct="1"/>
            <a:r>
              <a:rPr lang="en-US" sz="2400" dirty="0" smtClean="0"/>
              <a:t>extensible match</a:t>
            </a:r>
          </a:p>
          <a:p>
            <a:pPr lvl="1" eaLnBrk="1" hangingPunct="1"/>
            <a:r>
              <a:rPr lang="en-US" sz="2400" dirty="0" smtClean="0"/>
              <a:t>extensible actions</a:t>
            </a:r>
          </a:p>
          <a:p>
            <a:pPr lvl="1" eaLnBrk="1" hangingPunct="1"/>
            <a:r>
              <a:rPr lang="en-US" sz="2400" dirty="0" smtClean="0"/>
              <a:t>IPv6</a:t>
            </a:r>
          </a:p>
          <a:p>
            <a:pPr lvl="1" eaLnBrk="1" hangingPunct="1"/>
            <a:r>
              <a:rPr lang="en-US" sz="2400" dirty="0" smtClean="0"/>
              <a:t>multiple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505D4-4F10-C846-B26F-597ACDA994C2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81000" y="5211763"/>
            <a:ext cx="2895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Vertically integrated</a:t>
            </a:r>
          </a:p>
          <a:p>
            <a:pPr algn="ctr"/>
            <a:r>
              <a:rPr lang="en-US" sz="2400"/>
              <a:t>Closed, proprietary</a:t>
            </a:r>
          </a:p>
          <a:p>
            <a:pPr algn="ctr"/>
            <a:r>
              <a:rPr lang="en-US" sz="2400"/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144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Horizontal</a:t>
            </a:r>
          </a:p>
          <a:p>
            <a:pPr algn="ctr"/>
            <a:r>
              <a:rPr lang="en-US" sz="2400"/>
              <a:t>Open interfaces</a:t>
            </a:r>
          </a:p>
          <a:p>
            <a:pPr algn="ctr"/>
            <a:r>
              <a:rPr lang="en-US" sz="2400"/>
              <a:t>Rapid innovation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32802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or</a:t>
              </a:r>
            </a:p>
          </p:txBody>
        </p:sp>
        <p:sp>
          <p:nvSpPr>
            <p:cNvPr id="32803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or</a:t>
              </a:r>
            </a:p>
          </p:txBody>
        </p:sp>
        <p:grpSp>
          <p:nvGrpSpPr>
            <p:cNvPr id="32804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06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Open Interface</a:t>
                </a:r>
              </a:p>
            </p:txBody>
          </p:sp>
        </p:grpSp>
      </p:grpSp>
      <p:sp>
        <p:nvSpPr>
          <p:cNvPr id="56" name="Right Arrow 55"/>
          <p:cNvSpPr/>
          <p:nvPr/>
        </p:nvSpPr>
        <p:spPr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Control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Plane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Hardware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Specialized</a:t>
            </a:r>
          </a:p>
          <a:p>
            <a:pPr algn="ctr"/>
            <a:r>
              <a:rPr lang="en-US" sz="2000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rPr>
              <a:t>Features</a:t>
            </a:r>
            <a:endParaRPr lang="en-US">
              <a:solidFill>
                <a:schemeClr val="bg1"/>
              </a:solidFill>
              <a:ea typeface="ＭＳ Ｐゴシック" pitchFamily="-83" charset="-128"/>
              <a:cs typeface="ＭＳ Ｐゴシック" pitchFamily="-83" charset="-128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pitchFamily="-83" charset="-128"/>
                  <a:cs typeface="ＭＳ Ｐゴシック" pitchFamily="-83" charset="-128"/>
                </a:rPr>
                <a:t>Merchant</a:t>
              </a:r>
            </a:p>
            <a:p>
              <a:pPr algn="ctr"/>
              <a:r>
                <a:rPr lang="en-US" sz="2000">
                  <a:solidFill>
                    <a:schemeClr val="bg1"/>
                  </a:solidFill>
                  <a:ea typeface="ＭＳ Ｐゴシック" pitchFamily="-83" charset="-128"/>
                  <a:cs typeface="ＭＳ Ｐゴシック" pitchFamily="-83" charset="-128"/>
                </a:rPr>
                <a:t>Switching Chips</a:t>
              </a:r>
              <a:endParaRPr lang="en-US">
                <a:solidFill>
                  <a:schemeClr val="bg1"/>
                </a:solidFill>
                <a:ea typeface="ＭＳ Ｐゴシック" pitchFamily="-83" charset="-128"/>
                <a:cs typeface="ＭＳ Ｐゴシック" pitchFamily="-83" charset="-128"/>
              </a:endParaRPr>
            </a:p>
          </p:txBody>
        </p:sp>
        <p:grpSp>
          <p:nvGrpSpPr>
            <p:cNvPr id="32789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6019337" y="3427338"/>
                <a:ext cx="2591237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92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Open Interface</a:t>
                </a:r>
              </a:p>
            </p:txBody>
          </p:sp>
        </p:grpSp>
        <p:pic>
          <p:nvPicPr>
            <p:cNvPr id="32790" name="Picture 6" descr="48HD10Gbs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30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</a:t>
            </a:r>
            <a:b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  <a:endParaRPr lang="en-US" sz="2400" dirty="0">
              <a:latin typeface="Calibri" charset="0"/>
              <a:ea typeface="ＭＳ Ｐゴシック" charset="-128"/>
              <a:cs typeface="ＭＳ Ｐゴシック" charset="-128"/>
            </a:endParaRPr>
          </a:p>
          <a:p>
            <a:r>
              <a:rPr lang="en-US" sz="2400" dirty="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3" grpId="0" animBg="1"/>
      <p:bldP spid="14" grpId="0" animBg="1"/>
      <p:bldP spid="15" grpId="0" animBg="1"/>
      <p:bldP spid="16" grpId="0" animBg="1"/>
      <p:bldP spid="17" grpId="0" animBg="1"/>
      <p:bldP spid="269337" grpId="0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521-F27E-6F44-86F8-1AB1FF00EE51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5317" y="1160463"/>
          <a:ext cx="9004300" cy="2692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904"/>
                <a:gridCol w="820035"/>
                <a:gridCol w="1077300"/>
                <a:gridCol w="4094387"/>
                <a:gridCol w="2015674"/>
              </a:tblGrid>
              <a:tr h="41300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Vendor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Models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Virtualize</a:t>
                      </a:r>
                      <a:r>
                        <a:rPr lang="en-US" sz="160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</a:t>
                      </a:r>
                      <a:endParaRPr lang="en-US" sz="1600" dirty="0"/>
                    </a:p>
                  </a:txBody>
                  <a:tcPr/>
                </a:tc>
              </a:tr>
              <a:tr h="767007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HP </a:t>
                      </a:r>
                      <a:r>
                        <a:rPr lang="en-US" sz="1600" b="1" dirty="0" err="1" smtClean="0"/>
                        <a:t>ProCurve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5400zl, 6600, +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1 OF instance per VLAN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LACP, VLAN and STP processing before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OF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Wildcard rules or non-IP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pkts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 processed in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s/w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Header rewriting in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s/w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CPU protects mgmt during loop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/>
                </a:tc>
              </a:tr>
              <a:tr h="767007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Pronto</a:t>
                      </a:r>
                      <a:r>
                        <a:rPr lang="en-US" sz="1600" dirty="0" smtClean="0"/>
                        <a:t>/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Pica8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3290, 3780, 3920, 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1 OF instance per switch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No legacy protocols (like VLAN and STP)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Most actions processed in hardware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MAC header rewriting in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Calibri" charset="0"/>
                        </a:rPr>
                        <a:t>h/w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Calibri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9300" y="3000252"/>
            <a:ext cx="1905000" cy="655638"/>
          </a:xfrm>
          <a:prstGeom prst="rect">
            <a:avLst/>
          </a:prstGeom>
          <a:noFill/>
        </p:spPr>
      </p:pic>
      <p:pic>
        <p:nvPicPr>
          <p:cNvPr id="8" name="Picture 4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46043" y="1758496"/>
            <a:ext cx="1371600" cy="1009650"/>
          </a:xfrm>
          <a:prstGeom prst="rect">
            <a:avLst/>
          </a:prstGeom>
          <a:noFill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14304" y="4022746"/>
          <a:ext cx="8294914" cy="2149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029"/>
                <a:gridCol w="1126671"/>
                <a:gridCol w="1845126"/>
                <a:gridCol w="2171700"/>
                <a:gridCol w="2106388"/>
              </a:tblGrid>
              <a:tr h="3474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Platform(s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 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</a:tr>
              <a:tr h="60238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OpenFlow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Stanford/</a:t>
                      </a:r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 designed for extensibility</a:t>
                      </a:r>
                      <a:endParaRPr lang="en-US" sz="1600" dirty="0"/>
                    </a:p>
                  </a:txBody>
                  <a:tcPr/>
                </a:tc>
              </a:tr>
              <a:tr h="620486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Open </a:t>
                      </a:r>
                      <a:r>
                        <a:rPr lang="en-US" sz="1600" b="1" dirty="0" err="1" smtClean="0"/>
                        <a:t>vSwitch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C/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Python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Linux/BSD?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 Pfaff/</a:t>
                      </a:r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r>
                        <a:rPr lang="en-US" sz="1600" baseline="0" dirty="0" smtClean="0"/>
                        <a:t> Linux kernel 3.3+</a:t>
                      </a:r>
                      <a:endParaRPr lang="en-US" sz="1600" dirty="0"/>
                    </a:p>
                  </a:txBody>
                  <a:tcPr/>
                </a:tc>
              </a:tr>
              <a:tr h="54061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Indigo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C/</a:t>
                      </a:r>
                      <a:r>
                        <a:rPr lang="en-US" sz="1600" dirty="0" err="1" smtClean="0"/>
                        <a:t>Lua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Linux-based Hardware</a:t>
                      </a:r>
                      <a:r>
                        <a:rPr lang="en-US" sz="1600" baseline="0" dirty="0" smtClean="0"/>
                        <a:t> Switches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Dan </a:t>
                      </a:r>
                      <a:r>
                        <a:rPr lang="en-US" sz="1600" dirty="0" err="1" smtClean="0"/>
                        <a:t>Talayco/BigSwitch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Bare </a:t>
                      </a:r>
                      <a:r>
                        <a:rPr lang="en-US" sz="1600" dirty="0" err="1" smtClean="0"/>
                        <a:t>OpenFlow</a:t>
                      </a:r>
                      <a:r>
                        <a:rPr lang="en-US" sz="1600" dirty="0" smtClean="0"/>
                        <a:t> switch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42925" y="3330575"/>
            <a:ext cx="1033463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NOX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32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</a:t>
            </a:r>
            <a:b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2" name="Rounded Rectangle 27"/>
          <p:cNvSpPr>
            <a:spLocks noChangeArrowheads="1"/>
          </p:cNvSpPr>
          <p:nvPr/>
        </p:nvSpPr>
        <p:spPr bwMode="auto">
          <a:xfrm>
            <a:off x="5705475" y="3340100"/>
            <a:ext cx="895350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  <p:sp>
        <p:nvSpPr>
          <p:cNvPr id="8" name="Rounded Rectangle 27"/>
          <p:cNvSpPr>
            <a:spLocks noChangeArrowheads="1"/>
          </p:cNvSpPr>
          <p:nvPr/>
        </p:nvSpPr>
        <p:spPr bwMode="auto">
          <a:xfrm>
            <a:off x="1804988" y="3330575"/>
            <a:ext cx="1131887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Beacon</a:t>
            </a:r>
          </a:p>
        </p:txBody>
      </p:sp>
      <p:sp>
        <p:nvSpPr>
          <p:cNvPr id="9" name="Rounded Rectangle 27"/>
          <p:cNvSpPr>
            <a:spLocks noChangeArrowheads="1"/>
          </p:cNvSpPr>
          <p:nvPr/>
        </p:nvSpPr>
        <p:spPr bwMode="auto">
          <a:xfrm>
            <a:off x="3200400" y="3344863"/>
            <a:ext cx="89535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Trema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27"/>
          <p:cNvSpPr>
            <a:spLocks noChangeArrowheads="1"/>
          </p:cNvSpPr>
          <p:nvPr/>
        </p:nvSpPr>
        <p:spPr bwMode="auto">
          <a:xfrm>
            <a:off x="4352925" y="3344863"/>
            <a:ext cx="110490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Maestro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2D521-F27E-6F44-86F8-1AB1FF00EE51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59238" y="1175438"/>
          <a:ext cx="8458197" cy="394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39"/>
                <a:gridCol w="1355272"/>
                <a:gridCol w="2530928"/>
                <a:gridCol w="3461658"/>
              </a:tblGrid>
              <a:tr h="3267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Original Author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</a:tr>
              <a:tr h="602384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OpenFlow</a:t>
                      </a:r>
                      <a:r>
                        <a:rPr lang="en-US" sz="1600" baseline="0" dirty="0" smtClean="0"/>
                        <a:t> Reference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Stanford/</a:t>
                      </a:r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 designed for extensibility</a:t>
                      </a:r>
                      <a:endParaRPr lang="en-US" sz="1600" dirty="0"/>
                    </a:p>
                  </a:txBody>
                  <a:tcPr/>
                </a:tc>
              </a:tr>
              <a:tr h="381029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NOX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Python,</a:t>
                      </a:r>
                      <a:r>
                        <a:rPr lang="en-US" sz="1600" b="1" baseline="0" dirty="0" smtClean="0"/>
                        <a:t> C++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Nicira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actively</a:t>
                      </a:r>
                      <a:r>
                        <a:rPr lang="en-US" sz="1600" baseline="0" dirty="0" smtClean="0"/>
                        <a:t> developed</a:t>
                      </a:r>
                      <a:endParaRPr lang="en-US" sz="1600" dirty="0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Beacon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David</a:t>
                      </a:r>
                      <a:r>
                        <a:rPr lang="en-US" sz="1600" baseline="0" dirty="0" smtClean="0"/>
                        <a:t> Erickson (Stanford)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runtime modular, web UI framework,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regression test framework</a:t>
                      </a:r>
                      <a:endParaRPr lang="en-US" sz="1600" dirty="0"/>
                    </a:p>
                  </a:txBody>
                  <a:tcPr/>
                </a:tc>
              </a:tr>
              <a:tr h="31895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Maestro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Zheng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Cai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dirty="0" smtClean="0"/>
                        <a:t>Rice)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Trema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Ruby,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includes emulator, regression test framework</a:t>
                      </a:r>
                    </a:p>
                  </a:txBody>
                  <a:tcPr/>
                </a:tc>
              </a:tr>
              <a:tr h="37664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RouteFlow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CPqD</a:t>
                      </a:r>
                      <a:r>
                        <a:rPr lang="en-US" sz="1600" baseline="0" dirty="0" smtClean="0"/>
                        <a:t> (Brazil)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 virtual IP routing as a  service</a:t>
                      </a:r>
                      <a:endParaRPr lang="en-US" sz="1600" dirty="0" smtClean="0"/>
                    </a:p>
                  </a:txBody>
                  <a:tcPr/>
                </a:tc>
              </a:tr>
              <a:tr h="376645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POX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Python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66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Floodlight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Java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BigSwitch</a:t>
                      </a:r>
                      <a:r>
                        <a:rPr lang="en-US" sz="1600" dirty="0" smtClean="0"/>
                        <a:t>, based on Beacon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9238" y="5279132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Too many to easily keep track of…</a:t>
            </a:r>
          </a:p>
          <a:p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http://yuba.stanford.edu/~casado/of-sw.html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42925" y="3330575"/>
            <a:ext cx="1033463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NOX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90525" y="4008438"/>
            <a:ext cx="8334375" cy="887412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rgbClr val="DBEEF4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0" name="TextBox 22"/>
          <p:cNvSpPr txBox="1">
            <a:spLocks noChangeArrowheads="1"/>
          </p:cNvSpPr>
          <p:nvPr/>
        </p:nvSpPr>
        <p:spPr bwMode="auto">
          <a:xfrm>
            <a:off x="7467600" y="4008438"/>
            <a:ext cx="1301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Slicing</a:t>
            </a:r>
          </a:p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Software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2870200" y="4254500"/>
            <a:ext cx="3313113" cy="522288"/>
          </a:xfrm>
          <a:prstGeom prst="roundRect">
            <a:avLst>
              <a:gd name="adj" fmla="val 16667"/>
            </a:avLst>
          </a:prstGeom>
          <a:solidFill>
            <a:srgbClr val="215968"/>
          </a:solidFill>
          <a:ln w="9525">
            <a:solidFill>
              <a:srgbClr val="215968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</p:txBody>
      </p:sp>
      <p:cxnSp>
        <p:nvCxnSpPr>
          <p:cNvPr id="33" name="Straight Arrow Connector 32"/>
          <p:cNvCxnSpPr>
            <a:cxnSpLocks noChangeShapeType="1"/>
            <a:stCxn id="25" idx="1"/>
          </p:cNvCxnSpPr>
          <p:nvPr/>
        </p:nvCxnSpPr>
        <p:spPr bwMode="auto">
          <a:xfrm rot="10800000">
            <a:off x="2465388" y="4514850"/>
            <a:ext cx="404812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1233488" y="4210050"/>
            <a:ext cx="1220787" cy="520700"/>
          </a:xfrm>
          <a:prstGeom prst="roundRect">
            <a:avLst>
              <a:gd name="adj" fmla="val 16667"/>
            </a:avLst>
          </a:prstGeom>
          <a:solidFill>
            <a:srgbClr val="31859C">
              <a:alpha val="70979"/>
            </a:srgbClr>
          </a:solidFill>
          <a:ln w="9525">
            <a:solidFill>
              <a:srgbClr val="31859C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Console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34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</a:t>
            </a:r>
            <a:b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2" name="Rounded Rectangle 27"/>
          <p:cNvSpPr>
            <a:spLocks noChangeArrowheads="1"/>
          </p:cNvSpPr>
          <p:nvPr/>
        </p:nvSpPr>
        <p:spPr bwMode="auto">
          <a:xfrm>
            <a:off x="5705475" y="3340100"/>
            <a:ext cx="895350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  <p:sp>
        <p:nvSpPr>
          <p:cNvPr id="8" name="Rounded Rectangle 27"/>
          <p:cNvSpPr>
            <a:spLocks noChangeArrowheads="1"/>
          </p:cNvSpPr>
          <p:nvPr/>
        </p:nvSpPr>
        <p:spPr bwMode="auto">
          <a:xfrm>
            <a:off x="1804988" y="3330575"/>
            <a:ext cx="1131887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Beacon</a:t>
            </a:r>
          </a:p>
        </p:txBody>
      </p:sp>
      <p:sp>
        <p:nvSpPr>
          <p:cNvPr id="9" name="Rounded Rectangle 27"/>
          <p:cNvSpPr>
            <a:spLocks noChangeArrowheads="1"/>
          </p:cNvSpPr>
          <p:nvPr/>
        </p:nvSpPr>
        <p:spPr bwMode="auto">
          <a:xfrm>
            <a:off x="3200400" y="3344863"/>
            <a:ext cx="89535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Trema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27"/>
          <p:cNvSpPr>
            <a:spLocks noChangeArrowheads="1"/>
          </p:cNvSpPr>
          <p:nvPr/>
        </p:nvSpPr>
        <p:spPr bwMode="auto">
          <a:xfrm>
            <a:off x="4352925" y="3344863"/>
            <a:ext cx="110490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Maestro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9320" grpId="0"/>
      <p:bldP spid="25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6200"/>
            <a:ext cx="8229600" cy="1008063"/>
          </a:xfrm>
        </p:spPr>
        <p:txBody>
          <a:bodyPr rIns="81277"/>
          <a:lstStyle/>
          <a:p>
            <a:pPr marL="55563" eaLnBrk="1" hangingPunct="1"/>
            <a:r>
              <a:rPr lang="en-US" sz="4000" smtClean="0">
                <a:latin typeface="Calibri" pitchFamily="34" charset="0"/>
              </a:rPr>
              <a:t>FlowVisor Creates Virtual Networks</a:t>
            </a:r>
          </a:p>
        </p:txBody>
      </p:sp>
      <p:pic>
        <p:nvPicPr>
          <p:cNvPr id="121858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5886450"/>
            <a:ext cx="723900" cy="742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1859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8288" y="5886450"/>
            <a:ext cx="725487" cy="742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1860" name="Line 5"/>
          <p:cNvSpPr>
            <a:spLocks noChangeShapeType="1"/>
          </p:cNvSpPr>
          <p:nvPr/>
        </p:nvSpPr>
        <p:spPr bwMode="auto">
          <a:xfrm flipH="1">
            <a:off x="1611313" y="4016375"/>
            <a:ext cx="628650" cy="1139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61" name="Line 6"/>
          <p:cNvSpPr>
            <a:spLocks noChangeShapeType="1"/>
          </p:cNvSpPr>
          <p:nvPr/>
        </p:nvSpPr>
        <p:spPr bwMode="auto">
          <a:xfrm>
            <a:off x="3981450" y="5659438"/>
            <a:ext cx="288925" cy="319087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14663" y="5156200"/>
            <a:ext cx="1304925" cy="503238"/>
            <a:chOff x="0" y="0"/>
            <a:chExt cx="1169" cy="449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20" name="AutoShape 9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21" name="Rectangle 10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18" name="AutoShape 12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9" name="Rectangle 13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3" name="Rectangle 14"/>
          <p:cNvSpPr>
            <a:spLocks/>
          </p:cNvSpPr>
          <p:nvPr/>
        </p:nvSpPr>
        <p:spPr bwMode="auto">
          <a:xfrm>
            <a:off x="3446463" y="5153025"/>
            <a:ext cx="85566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64" name="Picture 1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60713" y="5238750"/>
            <a:ext cx="392112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35000" y="5156200"/>
            <a:ext cx="1304925" cy="503238"/>
            <a:chOff x="0" y="0"/>
            <a:chExt cx="1169" cy="449"/>
          </a:xfrm>
        </p:grpSpPr>
        <p:grpSp>
          <p:nvGrpSpPr>
            <p:cNvPr id="6" name="Group 17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14" name="AutoShape 18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5" name="Rectangle 19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12" name="AutoShape 21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13" name="Rectangle 22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6" name="Rectangle 23"/>
          <p:cNvSpPr>
            <a:spLocks/>
          </p:cNvSpPr>
          <p:nvPr/>
        </p:nvSpPr>
        <p:spPr bwMode="auto">
          <a:xfrm>
            <a:off x="1073150" y="5153025"/>
            <a:ext cx="8556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67" name="Picture 24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1050" y="5238750"/>
            <a:ext cx="393700" cy="34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998663" y="3560763"/>
            <a:ext cx="1304925" cy="501650"/>
            <a:chOff x="0" y="0"/>
            <a:chExt cx="1169" cy="449"/>
          </a:xfrm>
        </p:grpSpPr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0" y="0"/>
              <a:ext cx="1169" cy="449"/>
              <a:chOff x="0" y="0"/>
              <a:chExt cx="1169" cy="449"/>
            </a:xfrm>
          </p:grpSpPr>
          <p:sp>
            <p:nvSpPr>
              <p:cNvPr id="121908" name="AutoShape 27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5400 h 21600"/>
                  <a:gd name="T4" fmla="*/ 0 w 21600"/>
                  <a:gd name="T5" fmla="*/ 16200 h 21600"/>
                  <a:gd name="T6" fmla="*/ 10800 w 21600"/>
                  <a:gd name="T7" fmla="*/ 21600 h 21600"/>
                  <a:gd name="T8" fmla="*/ 21600 w 21600"/>
                  <a:gd name="T9" fmla="*/ 16200 h 21600"/>
                  <a:gd name="T10" fmla="*/ 21600 w 21600"/>
                  <a:gd name="T11" fmla="*/ 5400 h 21600"/>
                  <a:gd name="T12" fmla="*/ 10800 w 21600"/>
                  <a:gd name="T13" fmla="*/ 0 h 21600"/>
                  <a:gd name="T14" fmla="*/ 1080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1600"/>
                  <a:gd name="T25" fmla="*/ 0 h 21600"/>
                  <a:gd name="T26" fmla="*/ 21600 w 21600"/>
                  <a:gd name="T27" fmla="*/ 21600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2418"/>
                      <a:pt x="0" y="5400"/>
                    </a:cubicBezTo>
                    <a:lnTo>
                      <a:pt x="0" y="16200"/>
                    </a:lnTo>
                    <a:cubicBezTo>
                      <a:pt x="0" y="19182"/>
                      <a:pt x="4835" y="21600"/>
                      <a:pt x="10800" y="21600"/>
                    </a:cubicBezTo>
                    <a:cubicBezTo>
                      <a:pt x="16765" y="21600"/>
                      <a:pt x="21600" y="19182"/>
                      <a:pt x="21600" y="16200"/>
                    </a:cubicBezTo>
                    <a:lnTo>
                      <a:pt x="21600" y="5400"/>
                    </a:lnTo>
                    <a:cubicBezTo>
                      <a:pt x="21600" y="2418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gradFill rotWithShape="0">
                <a:gsLst>
                  <a:gs pos="0">
                    <a:srgbClr val="BBE0E3"/>
                  </a:gs>
                  <a:gs pos="100000">
                    <a:srgbClr val="566769"/>
                  </a:gs>
                </a:gsLst>
                <a:lin ang="5400000" scaled="1"/>
              </a:gra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09" name="Rectangle 28"/>
              <p:cNvSpPr>
                <a:spLocks/>
              </p:cNvSpPr>
              <p:nvPr/>
            </p:nvSpPr>
            <p:spPr bwMode="auto">
              <a:xfrm>
                <a:off x="0" y="0"/>
                <a:ext cx="1169" cy="44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0" y="0"/>
              <a:ext cx="1169" cy="224"/>
              <a:chOff x="0" y="0"/>
              <a:chExt cx="1169" cy="224"/>
            </a:xfrm>
          </p:grpSpPr>
          <p:sp>
            <p:nvSpPr>
              <p:cNvPr id="121906" name="AutoShape 30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custGeom>
                <a:avLst/>
                <a:gdLst>
                  <a:gd name="T0" fmla="*/ 10800 w 21600"/>
                  <a:gd name="T1" fmla="*/ 0 h 21600"/>
                  <a:gd name="T2" fmla="*/ 0 w 21600"/>
                  <a:gd name="T3" fmla="*/ 10800 h 21600"/>
                  <a:gd name="T4" fmla="*/ 10800 w 21600"/>
                  <a:gd name="T5" fmla="*/ 21600 h 21600"/>
                  <a:gd name="T6" fmla="*/ 21600 w 21600"/>
                  <a:gd name="T7" fmla="*/ 10800 h 21600"/>
                  <a:gd name="T8" fmla="*/ 10800 w 21600"/>
                  <a:gd name="T9" fmla="*/ 0 h 21600"/>
                  <a:gd name="T10" fmla="*/ 1080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600"/>
                  <a:gd name="T19" fmla="*/ 0 h 21600"/>
                  <a:gd name="T20" fmla="*/ 21600 w 21600"/>
                  <a:gd name="T21" fmla="*/ 2160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C8E6E8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21907" name="Rectangle 31"/>
              <p:cNvSpPr>
                <a:spLocks/>
              </p:cNvSpPr>
              <p:nvPr/>
            </p:nvSpPr>
            <p:spPr bwMode="auto">
              <a:xfrm>
                <a:off x="0" y="0"/>
                <a:ext cx="1169" cy="22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</p:grpSp>
      <p:sp>
        <p:nvSpPr>
          <p:cNvPr id="121869" name="Rectangle 32"/>
          <p:cNvSpPr>
            <a:spLocks/>
          </p:cNvSpPr>
          <p:nvPr/>
        </p:nvSpPr>
        <p:spPr bwMode="auto">
          <a:xfrm>
            <a:off x="2432050" y="3560763"/>
            <a:ext cx="8556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OpenFlow </a:t>
            </a:r>
          </a:p>
          <a:p>
            <a:pPr marL="39688" defTabSz="642938"/>
            <a:r>
              <a:rPr lang="en-US" sz="1300">
                <a:solidFill>
                  <a:srgbClr val="333399"/>
                </a:solidFill>
                <a:latin typeface="Tahoma" pitchFamily="34" charset="0"/>
                <a:cs typeface="Tahoma" pitchFamily="34" charset="0"/>
                <a:sym typeface="Tahoma" pitchFamily="34" charset="0"/>
              </a:rPr>
              <a:t>Switch</a:t>
            </a:r>
          </a:p>
        </p:txBody>
      </p:sp>
      <p:pic>
        <p:nvPicPr>
          <p:cNvPr id="121870" name="Picture 33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44713" y="3641725"/>
            <a:ext cx="392112" cy="34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21871" name="Line 34"/>
          <p:cNvSpPr>
            <a:spLocks noChangeShapeType="1"/>
          </p:cNvSpPr>
          <p:nvPr/>
        </p:nvSpPr>
        <p:spPr bwMode="auto">
          <a:xfrm>
            <a:off x="3063875" y="4016375"/>
            <a:ext cx="628650" cy="113982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2" name="Line 35"/>
          <p:cNvSpPr>
            <a:spLocks noChangeShapeType="1"/>
          </p:cNvSpPr>
          <p:nvPr/>
        </p:nvSpPr>
        <p:spPr bwMode="auto">
          <a:xfrm flipH="1">
            <a:off x="695325" y="5659438"/>
            <a:ext cx="338138" cy="319087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3" name="Rectangle 36"/>
          <p:cNvSpPr>
            <a:spLocks/>
          </p:cNvSpPr>
          <p:nvPr/>
        </p:nvSpPr>
        <p:spPr bwMode="auto">
          <a:xfrm>
            <a:off x="3508375" y="3276600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500">
                <a:latin typeface="Calibri" pitchFamily="34" charset="0"/>
                <a:cs typeface="Arial" charset="0"/>
                <a:sym typeface="Arial" charset="0"/>
              </a:rPr>
              <a:t>OpenFlow</a:t>
            </a:r>
          </a:p>
          <a:p>
            <a:pPr marL="39688" defTabSz="642938"/>
            <a:r>
              <a:rPr lang="en-US" sz="1500">
                <a:latin typeface="Calibri" pitchFamily="34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121874" name="Line 37"/>
          <p:cNvSpPr>
            <a:spLocks noChangeShapeType="1"/>
          </p:cNvSpPr>
          <p:nvPr/>
        </p:nvSpPr>
        <p:spPr bwMode="auto">
          <a:xfrm rot="10800000" flipH="1">
            <a:off x="4270375" y="4170363"/>
            <a:ext cx="1370013" cy="10652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5" name="Line 38"/>
          <p:cNvSpPr>
            <a:spLocks noChangeShapeType="1"/>
          </p:cNvSpPr>
          <p:nvPr/>
        </p:nvSpPr>
        <p:spPr bwMode="auto">
          <a:xfrm rot="10800000" flipH="1">
            <a:off x="3357563" y="3713163"/>
            <a:ext cx="1754187" cy="746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76" name="Line 39"/>
          <p:cNvSpPr>
            <a:spLocks noChangeShapeType="1"/>
          </p:cNvSpPr>
          <p:nvPr/>
        </p:nvSpPr>
        <p:spPr bwMode="auto">
          <a:xfrm rot="10800000" flipH="1">
            <a:off x="1984375" y="4092575"/>
            <a:ext cx="3122613" cy="11430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5105400" y="3429000"/>
            <a:ext cx="2057400" cy="685800"/>
            <a:chOff x="0" y="0"/>
            <a:chExt cx="3000" cy="664"/>
          </a:xfrm>
        </p:grpSpPr>
        <p:grpSp>
          <p:nvGrpSpPr>
            <p:cNvPr id="12" name="Group 41"/>
            <p:cNvGrpSpPr>
              <a:grpSpLocks/>
            </p:cNvGrpSpPr>
            <p:nvPr/>
          </p:nvGrpSpPr>
          <p:grpSpPr bwMode="auto">
            <a:xfrm>
              <a:off x="0" y="0"/>
              <a:ext cx="3000" cy="664"/>
              <a:chOff x="0" y="0"/>
              <a:chExt cx="3000" cy="664"/>
            </a:xfrm>
          </p:grpSpPr>
          <p:sp>
            <p:nvSpPr>
              <p:cNvPr id="121902" name="AutoShape 42"/>
              <p:cNvSpPr>
                <a:spLocks/>
              </p:cNvSpPr>
              <p:nvPr/>
            </p:nvSpPr>
            <p:spPr bwMode="auto">
              <a:xfrm>
                <a:off x="0" y="0"/>
                <a:ext cx="3000" cy="664"/>
              </a:xfrm>
              <a:prstGeom prst="roundRect">
                <a:avLst>
                  <a:gd name="adj" fmla="val 11718"/>
                </a:avLst>
              </a:prstGeom>
              <a:solidFill>
                <a:srgbClr val="FFFFFF"/>
              </a:solidFill>
              <a:ln w="3810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121903" name="Rectangle 43"/>
              <p:cNvSpPr>
                <a:spLocks/>
              </p:cNvSpPr>
              <p:nvPr/>
            </p:nvSpPr>
            <p:spPr bwMode="auto">
              <a:xfrm>
                <a:off x="31" y="32"/>
                <a:ext cx="2939" cy="59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sp>
          <p:nvSpPr>
            <p:cNvPr id="121901" name="Rectangle 44"/>
            <p:cNvSpPr>
              <a:spLocks/>
            </p:cNvSpPr>
            <p:nvPr/>
          </p:nvSpPr>
          <p:spPr bwMode="auto">
            <a:xfrm>
              <a:off x="734" y="181"/>
              <a:ext cx="1537" cy="3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26788" tIns="26788" rIns="79139" bIns="26788" anchor="ctr">
              <a:spAutoFit/>
            </a:bodyPr>
            <a:lstStyle/>
            <a:p>
              <a:pPr algn="ctr" defTabSz="642938"/>
              <a:r>
                <a:rPr lang="en-US" sz="1700">
                  <a:latin typeface="Calibri" pitchFamily="34" charset="0"/>
                  <a:cs typeface="Arial" charset="0"/>
                  <a:sym typeface="Arial" charset="0"/>
                </a:rPr>
                <a:t>FlowVisor</a:t>
              </a:r>
            </a:p>
          </p:txBody>
        </p:sp>
      </p:grpSp>
      <p:sp>
        <p:nvSpPr>
          <p:cNvPr id="121878" name="Rectangle 45"/>
          <p:cNvSpPr>
            <a:spLocks/>
          </p:cNvSpPr>
          <p:nvPr/>
        </p:nvSpPr>
        <p:spPr bwMode="auto">
          <a:xfrm>
            <a:off x="3135851" y="1273632"/>
            <a:ext cx="129432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 dirty="0" smtClean="0">
                <a:latin typeface="Calibri" pitchFamily="34" charset="0"/>
                <a:cs typeface="Arial" charset="0"/>
                <a:sym typeface="Arial" charset="0"/>
              </a:rPr>
              <a:t>Simple switch</a:t>
            </a:r>
            <a:endParaRPr lang="en-US" sz="1700" dirty="0">
              <a:latin typeface="Calibri" pitchFamily="34" charset="0"/>
              <a:cs typeface="Arial" charset="0"/>
              <a:sym typeface="Arial" charset="0"/>
            </a:endParaRPr>
          </a:p>
        </p:txBody>
      </p:sp>
      <p:sp>
        <p:nvSpPr>
          <p:cNvPr id="121879" name="Rectangle 46"/>
          <p:cNvSpPr>
            <a:spLocks/>
          </p:cNvSpPr>
          <p:nvPr/>
        </p:nvSpPr>
        <p:spPr bwMode="auto">
          <a:xfrm>
            <a:off x="5279920" y="1148445"/>
            <a:ext cx="1040026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 dirty="0" err="1" smtClean="0">
                <a:latin typeface="Calibri" pitchFamily="34" charset="0"/>
                <a:cs typeface="Arial" charset="0"/>
                <a:sym typeface="Arial" charset="0"/>
              </a:rPr>
              <a:t>CloudNaaS</a:t>
            </a:r>
            <a:endParaRPr lang="en-US" sz="1700" dirty="0">
              <a:latin typeface="Calibri" pitchFamily="34" charset="0"/>
              <a:cs typeface="Arial" charset="0"/>
              <a:sym typeface="Arial" charset="0"/>
            </a:endParaRPr>
          </a:p>
        </p:txBody>
      </p: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3508375" y="1752600"/>
            <a:ext cx="911225" cy="909638"/>
            <a:chOff x="0" y="0"/>
            <a:chExt cx="816" cy="816"/>
          </a:xfrm>
        </p:grpSpPr>
        <p:pic>
          <p:nvPicPr>
            <p:cNvPr id="121899" name="Picture 49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14" name="Group 50"/>
          <p:cNvGrpSpPr>
            <a:grpSpLocks/>
          </p:cNvGrpSpPr>
          <p:nvPr/>
        </p:nvGrpSpPr>
        <p:grpSpPr bwMode="auto">
          <a:xfrm>
            <a:off x="5383213" y="1600200"/>
            <a:ext cx="911225" cy="911225"/>
            <a:chOff x="0" y="0"/>
            <a:chExt cx="816" cy="816"/>
          </a:xfrm>
        </p:grpSpPr>
        <p:pic>
          <p:nvPicPr>
            <p:cNvPr id="121898" name="Picture 5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grpSp>
        <p:nvGrpSpPr>
          <p:cNvPr id="15" name="Group 52"/>
          <p:cNvGrpSpPr>
            <a:grpSpLocks/>
          </p:cNvGrpSpPr>
          <p:nvPr/>
        </p:nvGrpSpPr>
        <p:grpSpPr bwMode="auto">
          <a:xfrm>
            <a:off x="7508875" y="1752600"/>
            <a:ext cx="911225" cy="909638"/>
            <a:chOff x="0" y="0"/>
            <a:chExt cx="816" cy="816"/>
          </a:xfrm>
        </p:grpSpPr>
        <p:pic>
          <p:nvPicPr>
            <p:cNvPr id="121897" name="Picture 53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0"/>
              <a:ext cx="816" cy="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21883" name="Line 54"/>
          <p:cNvSpPr>
            <a:spLocks noChangeShapeType="1"/>
          </p:cNvSpPr>
          <p:nvPr/>
        </p:nvSpPr>
        <p:spPr bwMode="auto">
          <a:xfrm rot="10800000">
            <a:off x="4159250" y="2589213"/>
            <a:ext cx="1371600" cy="838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4" name="Line 55"/>
          <p:cNvSpPr>
            <a:spLocks noChangeShapeType="1"/>
          </p:cNvSpPr>
          <p:nvPr/>
        </p:nvSpPr>
        <p:spPr bwMode="auto">
          <a:xfrm rot="10800000">
            <a:off x="5757863" y="2439988"/>
            <a:ext cx="533400" cy="989012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5" name="Line 56"/>
          <p:cNvSpPr>
            <a:spLocks noChangeShapeType="1"/>
          </p:cNvSpPr>
          <p:nvPr/>
        </p:nvSpPr>
        <p:spPr bwMode="auto">
          <a:xfrm rot="10800000" flipH="1">
            <a:off x="7242175" y="2590800"/>
            <a:ext cx="652463" cy="838200"/>
          </a:xfrm>
          <a:prstGeom prst="line">
            <a:avLst/>
          </a:prstGeom>
          <a:noFill/>
          <a:ln w="38100">
            <a:solidFill>
              <a:srgbClr val="FF9966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6" name="Rectangle 57"/>
          <p:cNvSpPr>
            <a:spLocks/>
          </p:cNvSpPr>
          <p:nvPr/>
        </p:nvSpPr>
        <p:spPr bwMode="auto">
          <a:xfrm>
            <a:off x="6365875" y="2849563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defTabSz="642938"/>
            <a:r>
              <a:rPr lang="en-US" sz="1500" u="sng">
                <a:latin typeface="Calibri" pitchFamily="34" charset="0"/>
                <a:cs typeface="Arial" charset="0"/>
                <a:sym typeface="Arial" charset="0"/>
              </a:rPr>
              <a:t>OpenFlow</a:t>
            </a:r>
          </a:p>
          <a:p>
            <a:pPr marL="39688" defTabSz="642938"/>
            <a:r>
              <a:rPr lang="en-US" sz="1500" u="sng">
                <a:latin typeface="Calibri" pitchFamily="34" charset="0"/>
                <a:cs typeface="Arial" charset="0"/>
                <a:sym typeface="Arial" charset="0"/>
              </a:rPr>
              <a:t>Protocol</a:t>
            </a:r>
          </a:p>
        </p:txBody>
      </p:sp>
      <p:sp>
        <p:nvSpPr>
          <p:cNvPr id="121887" name="Rectangle 58"/>
          <p:cNvSpPr>
            <a:spLocks/>
          </p:cNvSpPr>
          <p:nvPr/>
        </p:nvSpPr>
        <p:spPr bwMode="auto">
          <a:xfrm>
            <a:off x="7594199" y="1241657"/>
            <a:ext cx="699547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40637" bIns="0">
            <a:spAutoFit/>
          </a:bodyPr>
          <a:lstStyle/>
          <a:p>
            <a:pPr marL="39688" algn="ctr" defTabSz="642938"/>
            <a:r>
              <a:rPr lang="en-US" sz="1700" dirty="0" err="1" smtClean="0">
                <a:latin typeface="Calibri" pitchFamily="34" charset="0"/>
                <a:cs typeface="Arial" charset="0"/>
                <a:sym typeface="Arial" charset="0"/>
              </a:rPr>
              <a:t>Stratos</a:t>
            </a:r>
            <a:endParaRPr lang="en-US" sz="1700" dirty="0">
              <a:latin typeface="Calibri" pitchFamily="34" charset="0"/>
              <a:cs typeface="Arial" charset="0"/>
              <a:sym typeface="Arial" charset="0"/>
            </a:endParaRPr>
          </a:p>
        </p:txBody>
      </p:sp>
      <p:sp>
        <p:nvSpPr>
          <p:cNvPr id="121888" name="Line 59"/>
          <p:cNvSpPr>
            <a:spLocks noChangeShapeType="1"/>
          </p:cNvSpPr>
          <p:nvPr/>
        </p:nvSpPr>
        <p:spPr bwMode="auto">
          <a:xfrm rot="10800000" flipH="1" flipV="1">
            <a:off x="6784975" y="3657600"/>
            <a:ext cx="7620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889" name="Line 60"/>
          <p:cNvSpPr>
            <a:spLocks noChangeShapeType="1"/>
          </p:cNvSpPr>
          <p:nvPr/>
        </p:nvSpPr>
        <p:spPr bwMode="auto">
          <a:xfrm rot="10800000" flipH="1" flipV="1">
            <a:off x="6784975" y="3884613"/>
            <a:ext cx="762000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41" name="AutoShape 61"/>
          <p:cNvSpPr>
            <a:spLocks noChangeArrowheads="1"/>
          </p:cNvSpPr>
          <p:nvPr/>
        </p:nvSpPr>
        <p:spPr bwMode="auto">
          <a:xfrm>
            <a:off x="7546975" y="3505200"/>
            <a:ext cx="1371600" cy="533400"/>
          </a:xfrm>
          <a:prstGeom prst="foldedCorner">
            <a:avLst>
              <a:gd name="adj" fmla="val 125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2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2942" name="AutoShape 62"/>
          <p:cNvSpPr>
            <a:spLocks noChangeArrowheads="1"/>
          </p:cNvSpPr>
          <p:nvPr/>
        </p:nvSpPr>
        <p:spPr bwMode="auto">
          <a:xfrm>
            <a:off x="7623175" y="3581400"/>
            <a:ext cx="1371600" cy="533400"/>
          </a:xfrm>
          <a:prstGeom prst="foldedCorner">
            <a:avLst>
              <a:gd name="adj" fmla="val 12500"/>
            </a:avLst>
          </a:prstGeom>
          <a:solidFill>
            <a:schemeClr val="folHlink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folHlink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2943" name="AutoShape 63"/>
          <p:cNvSpPr>
            <a:spLocks noChangeArrowheads="1"/>
          </p:cNvSpPr>
          <p:nvPr/>
        </p:nvSpPr>
        <p:spPr bwMode="auto">
          <a:xfrm>
            <a:off x="7699374" y="3657600"/>
            <a:ext cx="1371600" cy="612648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 smtClean="0">
                <a:latin typeface="+mn-lt"/>
              </a:rPr>
              <a:t>Reservations</a:t>
            </a:r>
            <a:endParaRPr lang="de-DE" b="1" dirty="0">
              <a:latin typeface="+mn-lt"/>
            </a:endParaRPr>
          </a:p>
        </p:txBody>
      </p:sp>
      <p:sp>
        <p:nvSpPr>
          <p:cNvPr id="122945" name="AutoShape 65"/>
          <p:cNvSpPr>
            <a:spLocks noChangeArrowheads="1"/>
          </p:cNvSpPr>
          <p:nvPr/>
        </p:nvSpPr>
        <p:spPr bwMode="auto">
          <a:xfrm>
            <a:off x="5181600" y="4419600"/>
            <a:ext cx="3962400" cy="2209800"/>
          </a:xfrm>
          <a:prstGeom prst="wedgeEllipseCallout">
            <a:avLst>
              <a:gd name="adj1" fmla="val -21917"/>
              <a:gd name="adj2" fmla="val -63148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+mn-lt"/>
              </a:rPr>
              <a:t>FlowVisor</a:t>
            </a:r>
            <a:r>
              <a:rPr lang="en-US" dirty="0">
                <a:latin typeface="+mn-lt"/>
              </a:rPr>
              <a:t> slices </a:t>
            </a:r>
            <a:r>
              <a:rPr lang="en-US" dirty="0" err="1">
                <a:latin typeface="+mn-lt"/>
              </a:rPr>
              <a:t>OpenFlow</a:t>
            </a:r>
            <a:r>
              <a:rPr lang="en-US" dirty="0">
                <a:latin typeface="+mn-lt"/>
              </a:rPr>
              <a:t> networks, creating multiple isolated and programmable logical networks on the same physical topology.</a:t>
            </a:r>
            <a:endParaRPr lang="de-DE" dirty="0">
              <a:latin typeface="+mn-lt"/>
            </a:endParaRPr>
          </a:p>
        </p:txBody>
      </p:sp>
      <p:sp>
        <p:nvSpPr>
          <p:cNvPr id="122951" name="Text Box 71"/>
          <p:cNvSpPr txBox="1">
            <a:spLocks noChangeArrowheads="1"/>
          </p:cNvSpPr>
          <p:nvPr/>
        </p:nvSpPr>
        <p:spPr bwMode="auto">
          <a:xfrm>
            <a:off x="152400" y="1981200"/>
            <a:ext cx="3200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Each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application runs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in an isolated slice of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the network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.</a:t>
            </a:r>
            <a:endParaRPr lang="de-DE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00B8AD-CEEB-4C00-B56A-8AAC6C103756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The SDN Stack</a:t>
            </a:r>
            <a:endParaRPr lang="en-US" dirty="0">
              <a:latin typeface="Calibri" charset="0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390525" y="3238500"/>
            <a:ext cx="8334375" cy="712788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rgbClr val="FDEAD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17" name="TextBox 25"/>
          <p:cNvSpPr txBox="1">
            <a:spLocks noChangeArrowheads="1"/>
          </p:cNvSpPr>
          <p:nvPr/>
        </p:nvSpPr>
        <p:spPr bwMode="auto">
          <a:xfrm>
            <a:off x="7351713" y="3344863"/>
            <a:ext cx="1433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42925" y="3330575"/>
            <a:ext cx="1033463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NOX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90525" y="4008438"/>
            <a:ext cx="8334375" cy="887412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rgbClr val="DBEEF4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0" name="TextBox 22"/>
          <p:cNvSpPr txBox="1">
            <a:spLocks noChangeArrowheads="1"/>
          </p:cNvSpPr>
          <p:nvPr/>
        </p:nvSpPr>
        <p:spPr bwMode="auto">
          <a:xfrm>
            <a:off x="7467600" y="4008438"/>
            <a:ext cx="1301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Slicing</a:t>
            </a:r>
          </a:p>
          <a:p>
            <a:pPr algn="r"/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Software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2870200" y="4254500"/>
            <a:ext cx="3313113" cy="522288"/>
          </a:xfrm>
          <a:prstGeom prst="roundRect">
            <a:avLst>
              <a:gd name="adj" fmla="val 16667"/>
            </a:avLst>
          </a:prstGeom>
          <a:solidFill>
            <a:srgbClr val="215968"/>
          </a:solidFill>
          <a:ln w="9525">
            <a:solidFill>
              <a:srgbClr val="215968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</p:txBody>
      </p:sp>
      <p:cxnSp>
        <p:nvCxnSpPr>
          <p:cNvPr id="33" name="Straight Arrow Connector 32"/>
          <p:cNvCxnSpPr>
            <a:cxnSpLocks noChangeShapeType="1"/>
            <a:stCxn id="25" idx="1"/>
          </p:cNvCxnSpPr>
          <p:nvPr/>
        </p:nvCxnSpPr>
        <p:spPr bwMode="auto">
          <a:xfrm rot="10800000">
            <a:off x="2465388" y="4514850"/>
            <a:ext cx="404812" cy="15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1233488" y="4210050"/>
            <a:ext cx="1220787" cy="520700"/>
          </a:xfrm>
          <a:prstGeom prst="roundRect">
            <a:avLst>
              <a:gd name="adj" fmla="val 16667"/>
            </a:avLst>
          </a:prstGeom>
          <a:solidFill>
            <a:srgbClr val="31859C">
              <a:alpha val="70979"/>
            </a:srgbClr>
          </a:solidFill>
          <a:ln w="9525">
            <a:solidFill>
              <a:srgbClr val="31859C"/>
            </a:solidFill>
            <a:round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FlowVisor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Console</a:t>
            </a:r>
          </a:p>
        </p:txBody>
      </p:sp>
      <p:sp>
        <p:nvSpPr>
          <p:cNvPr id="48" name="Slide Number Placeholder 47"/>
          <p:cNvSpPr txBox="1">
            <a:spLocks noGrp="1"/>
          </p:cNvSpPr>
          <p:nvPr/>
        </p:nvSpPr>
        <p:spPr>
          <a:xfrm>
            <a:off x="6181725" y="64706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BE387FAD-5540-1E40-862B-5EB6AB300F3B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36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390525" y="2095500"/>
            <a:ext cx="8334375" cy="1089025"/>
          </a:xfrm>
          <a:prstGeom prst="roundRect">
            <a:avLst>
              <a:gd name="adj" fmla="val 16667"/>
            </a:avLst>
          </a:prstGeom>
          <a:solidFill>
            <a:srgbClr val="F2DCDB"/>
          </a:solidFill>
          <a:ln w="9525">
            <a:solidFill>
              <a:srgbClr val="F2DCDB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69326" name="TextBox 26"/>
          <p:cNvSpPr txBox="1">
            <a:spLocks noChangeArrowheads="1"/>
          </p:cNvSpPr>
          <p:nvPr/>
        </p:nvSpPr>
        <p:spPr bwMode="auto">
          <a:xfrm>
            <a:off x="7065963" y="2476500"/>
            <a:ext cx="1706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 charset="0"/>
                <a:ea typeface="ＭＳ Ｐゴシック" charset="-128"/>
                <a:cs typeface="ＭＳ Ｐゴシック" charset="-128"/>
              </a:rPr>
              <a:t>Applications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19907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CloudNaaS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542925" y="2476500"/>
            <a:ext cx="1335088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Simple Switch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5038725" y="2476500"/>
            <a:ext cx="182880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3438525" y="2501900"/>
            <a:ext cx="1466850" cy="508000"/>
          </a:xfrm>
          <a:prstGeom prst="roundRect">
            <a:avLst>
              <a:gd name="adj" fmla="val 16667"/>
            </a:avLst>
          </a:prstGeom>
          <a:solidFill>
            <a:srgbClr val="953735"/>
          </a:solidFill>
          <a:ln w="9525">
            <a:solidFill>
              <a:srgbClr val="953735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Stratos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90525" y="4957763"/>
            <a:ext cx="8334375" cy="1755775"/>
          </a:xfrm>
          <a:prstGeom prst="roundRect">
            <a:avLst>
              <a:gd name="adj" fmla="val 16667"/>
            </a:avLst>
          </a:prstGeom>
          <a:solidFill>
            <a:srgbClr val="C6D9F1"/>
          </a:solidFill>
          <a:ln w="9525">
            <a:solidFill>
              <a:srgbClr val="DCE6F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4533900" y="5302250"/>
            <a:ext cx="13430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NetFPGA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3200400" y="5302250"/>
            <a:ext cx="1295400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Software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5915025" y="5302250"/>
            <a:ext cx="1355725" cy="522288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Broadcom </a:t>
            </a:r>
          </a:p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Ref. Switch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3200400" y="5976938"/>
            <a:ext cx="12954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OpenWRT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4533900" y="5976938"/>
            <a:ext cx="13716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PCEngine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 </a:t>
            </a:r>
            <a:b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</a:br>
            <a:r>
              <a:rPr lang="en-US" sz="1700" dirty="0" err="1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WiFi</a:t>
            </a:r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 AP</a:t>
            </a:r>
          </a:p>
        </p:txBody>
      </p:sp>
      <p:sp>
        <p:nvSpPr>
          <p:cNvPr id="269337" name="TextBox 18"/>
          <p:cNvSpPr txBox="1">
            <a:spLocks noChangeArrowheads="1"/>
          </p:cNvSpPr>
          <p:nvPr/>
        </p:nvSpPr>
        <p:spPr bwMode="auto">
          <a:xfrm>
            <a:off x="627063" y="4989513"/>
            <a:ext cx="21669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Commercial Switches</a:t>
            </a:r>
          </a:p>
        </p:txBody>
      </p:sp>
      <p:sp>
        <p:nvSpPr>
          <p:cNvPr id="269339" name="TextBox 21"/>
          <p:cNvSpPr txBox="1">
            <a:spLocks noChangeArrowheads="1"/>
          </p:cNvSpPr>
          <p:nvPr/>
        </p:nvSpPr>
        <p:spPr bwMode="auto">
          <a:xfrm>
            <a:off x="7332663" y="5465763"/>
            <a:ext cx="14462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OpenFlow</a:t>
            </a:r>
          </a:p>
          <a:p>
            <a:r>
              <a:rPr lang="en-US" sz="2400">
                <a:latin typeface="Calibri" charset="0"/>
                <a:ea typeface="ＭＳ Ｐゴシック" charset="-128"/>
                <a:cs typeface="ＭＳ Ｐゴシック" charset="-128"/>
              </a:rPr>
              <a:t>Switches</a:t>
            </a:r>
          </a:p>
        </p:txBody>
      </p:sp>
      <p:sp>
        <p:nvSpPr>
          <p:cNvPr id="2" name="Rounded Rectangle 27"/>
          <p:cNvSpPr>
            <a:spLocks noChangeArrowheads="1"/>
          </p:cNvSpPr>
          <p:nvPr/>
        </p:nvSpPr>
        <p:spPr bwMode="auto">
          <a:xfrm>
            <a:off x="5705475" y="3340100"/>
            <a:ext cx="895350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…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16"/>
          <p:cNvSpPr>
            <a:spLocks noChangeArrowheads="1"/>
          </p:cNvSpPr>
          <p:nvPr/>
        </p:nvSpPr>
        <p:spPr bwMode="auto">
          <a:xfrm>
            <a:off x="5930900" y="5967413"/>
            <a:ext cx="1308100" cy="522287"/>
          </a:xfrm>
          <a:prstGeom prst="roundRect">
            <a:avLst>
              <a:gd name="adj" fmla="val 16667"/>
            </a:avLst>
          </a:prstGeom>
          <a:solidFill>
            <a:srgbClr val="17375E">
              <a:alpha val="77000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Open </a:t>
            </a:r>
            <a:r>
              <a:rPr lang="en-US" sz="1700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vSwitch</a:t>
            </a:r>
            <a:endParaRPr lang="en-US" sz="1700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13"/>
          <p:cNvSpPr>
            <a:spLocks noChangeArrowheads="1"/>
          </p:cNvSpPr>
          <p:nvPr/>
        </p:nvSpPr>
        <p:spPr bwMode="auto">
          <a:xfrm>
            <a:off x="657225" y="5448300"/>
            <a:ext cx="1911350" cy="936625"/>
          </a:xfrm>
          <a:prstGeom prst="roundRect">
            <a:avLst>
              <a:gd name="adj" fmla="val 16667"/>
            </a:avLst>
          </a:prstGeom>
          <a:solidFill>
            <a:srgbClr val="17375E">
              <a:alpha val="76862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HP, NEC, Pronto, Juniper.. and many more </a:t>
            </a:r>
          </a:p>
        </p:txBody>
      </p:sp>
      <p:sp>
        <p:nvSpPr>
          <p:cNvPr id="8" name="Rounded Rectangle 27"/>
          <p:cNvSpPr>
            <a:spLocks noChangeArrowheads="1"/>
          </p:cNvSpPr>
          <p:nvPr/>
        </p:nvSpPr>
        <p:spPr bwMode="auto">
          <a:xfrm>
            <a:off x="1804988" y="3330575"/>
            <a:ext cx="1131887" cy="522288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Beacon</a:t>
            </a:r>
          </a:p>
        </p:txBody>
      </p:sp>
      <p:sp>
        <p:nvSpPr>
          <p:cNvPr id="9" name="Rounded Rectangle 27"/>
          <p:cNvSpPr>
            <a:spLocks noChangeArrowheads="1"/>
          </p:cNvSpPr>
          <p:nvPr/>
        </p:nvSpPr>
        <p:spPr bwMode="auto">
          <a:xfrm>
            <a:off x="3200400" y="3344863"/>
            <a:ext cx="89535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Trema</a:t>
            </a:r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ounded Rectangle 27"/>
          <p:cNvSpPr>
            <a:spLocks noChangeArrowheads="1"/>
          </p:cNvSpPr>
          <p:nvPr/>
        </p:nvSpPr>
        <p:spPr bwMode="auto">
          <a:xfrm>
            <a:off x="4352925" y="3344863"/>
            <a:ext cx="1104900" cy="522287"/>
          </a:xfrm>
          <a:prstGeom prst="roundRect">
            <a:avLst>
              <a:gd name="adj" fmla="val 16667"/>
            </a:avLst>
          </a:prstGeom>
          <a:solidFill>
            <a:srgbClr val="E46C0A">
              <a:alpha val="76862"/>
            </a:srgbClr>
          </a:solidFill>
          <a:ln w="9525">
            <a:solidFill>
              <a:srgbClr val="E46C0A"/>
            </a:solidFill>
            <a:round/>
            <a:headEnd/>
            <a:tailEnd/>
          </a:ln>
          <a:effectLst>
            <a:outerShdw blurRad="63500" dist="38100" dir="2700000" algn="br" rotWithShape="0">
              <a:srgbClr val="000000">
                <a:alpha val="42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 charset="0"/>
                <a:ea typeface="ＭＳ Ｐゴシック" charset="-128"/>
                <a:cs typeface="ＭＳ Ｐゴシック" charset="-128"/>
              </a:rPr>
              <a:t>Maestro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69326" grpId="0"/>
      <p:bldP spid="38" grpId="0" animBg="1"/>
      <p:bldP spid="39" grpId="0" animBg="1"/>
      <p:bldP spid="63" grpId="0" animBg="1"/>
      <p:bldP spid="6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83" charset="-128"/>
                <a:cs typeface="ＭＳ Ｐゴシック" pitchFamily="-83" charset="-128"/>
              </a:rPr>
              <a:t>How SDN will shape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itchFamily="-83" charset="0"/>
              <a:buAutoNum type="arabicPeriod"/>
            </a:pPr>
            <a:r>
              <a:rPr lang="en-US" sz="2800">
                <a:ea typeface="ＭＳ Ｐゴシック" pitchFamily="-83" charset="-128"/>
                <a:cs typeface="ＭＳ Ｐゴシック" pitchFamily="-83" charset="-128"/>
              </a:rPr>
              <a:t>Empower network owners and operators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Customize networks to local needs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Eliminate unneeded features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Creation of virtual, isolated networks</a:t>
            </a:r>
          </a:p>
          <a:p>
            <a:pPr marL="914400" lvl="1" indent="-514350">
              <a:buFont typeface="Arial" pitchFamily="-83" charset="0"/>
              <a:buNone/>
            </a:pPr>
            <a:endParaRPr lang="en-US" sz="2400">
              <a:ea typeface="ＭＳ Ｐゴシック" pitchFamily="-83" charset="-128"/>
              <a:cs typeface="ＭＳ Ｐゴシック" pitchFamily="-83" charset="-128"/>
            </a:endParaRPr>
          </a:p>
          <a:p>
            <a:pPr marL="514350" indent="-514350">
              <a:buFont typeface="Calibri" pitchFamily="-83" charset="0"/>
              <a:buAutoNum type="arabicPeriod"/>
            </a:pPr>
            <a:r>
              <a:rPr lang="en-US" sz="2800">
                <a:ea typeface="ＭＳ Ｐゴシック" pitchFamily="-83" charset="-128"/>
                <a:cs typeface="ＭＳ Ｐゴシック" pitchFamily="-83" charset="-128"/>
              </a:rPr>
              <a:t>Increase the pace of innovation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Innovation at software speed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Standards (if any) will follow software deployment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Technology exchange with partners</a:t>
            </a:r>
          </a:p>
          <a:p>
            <a:pPr marL="914400" lvl="1" indent="-514350"/>
            <a:r>
              <a:rPr lang="en-US" sz="2400">
                <a:solidFill>
                  <a:srgbClr val="1F497D"/>
                </a:solidFill>
                <a:ea typeface="ＭＳ Ｐゴシック" pitchFamily="-83" charset="-128"/>
                <a:cs typeface="ＭＳ Ｐゴシック" pitchFamily="-83" charset="-128"/>
              </a:rPr>
              <a:t>Technology transfer from universities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-83" charset="-128"/>
                <a:cs typeface="ＭＳ Ｐゴシック" pitchFamily="-83" charset="-128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-83" charset="0"/>
              <a:buNone/>
            </a:pPr>
            <a:r>
              <a:rPr lang="en-US">
                <a:ea typeface="ＭＳ Ｐゴシック" pitchFamily="-83" charset="-128"/>
                <a:cs typeface="ＭＳ Ｐゴシック" pitchFamily="-83" charset="-128"/>
              </a:rPr>
              <a:t>Networks becoming</a:t>
            </a:r>
          </a:p>
          <a:p>
            <a:pPr lvl="1"/>
            <a:r>
              <a:rPr lang="en-US"/>
              <a:t>More programmatic</a:t>
            </a:r>
          </a:p>
          <a:p>
            <a:pPr lvl="1"/>
            <a:r>
              <a:rPr lang="en-US"/>
              <a:t>Defined by owners and operators, not vendors</a:t>
            </a:r>
          </a:p>
          <a:p>
            <a:pPr lvl="1"/>
            <a:r>
              <a:rPr lang="en-US"/>
              <a:t>Faster changing, to meet operator needs</a:t>
            </a:r>
          </a:p>
          <a:p>
            <a:pPr lvl="1"/>
            <a:r>
              <a:rPr lang="en-US"/>
              <a:t>Lower opex, capex and power</a:t>
            </a:r>
          </a:p>
          <a:p>
            <a:pPr>
              <a:buFont typeface="Arial" pitchFamily="-83" charset="0"/>
              <a:buNone/>
            </a:pPr>
            <a:r>
              <a:rPr lang="en-US">
                <a:ea typeface="ＭＳ Ｐゴシック" pitchFamily="-83" charset="-128"/>
                <a:cs typeface="ＭＳ Ｐゴシック" pitchFamily="-83" charset="-128"/>
              </a:rPr>
              <a:t>Abstractions</a:t>
            </a:r>
          </a:p>
          <a:p>
            <a:pPr lvl="1"/>
            <a:r>
              <a:rPr lang="en-US"/>
              <a:t>Will shield programmers from complexity</a:t>
            </a:r>
          </a:p>
          <a:p>
            <a:pPr lvl="1"/>
            <a:r>
              <a:rPr lang="en-US"/>
              <a:t>Make behavior more provable</a:t>
            </a:r>
          </a:p>
          <a:p>
            <a:pPr lvl="1"/>
            <a:r>
              <a:rPr lang="en-US"/>
              <a:t>Will take us places we can</a:t>
            </a:r>
            <a:r>
              <a:rPr lang="ja-JP" altLang="en-US">
                <a:ea typeface="ＭＳ Ｐゴシック" pitchFamily="-83" charset="-128"/>
              </a:rPr>
              <a:t>’</a:t>
            </a:r>
            <a:r>
              <a:rPr lang="en-US" altLang="ja-JP"/>
              <a:t>t yet imagine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5138" y="3922713"/>
            <a:ext cx="1525587" cy="1309687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5830" y="472302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65150" y="4011613"/>
            <a:ext cx="1339850" cy="344487"/>
            <a:chOff x="558086" y="3810293"/>
            <a:chExt cx="1339620" cy="343744"/>
          </a:xfrm>
        </p:grpSpPr>
        <p:sp>
          <p:nvSpPr>
            <p:cNvPr id="5" name="Rounded Rectangle 4"/>
            <p:cNvSpPr/>
            <p:nvPr/>
          </p:nvSpPr>
          <p:spPr>
            <a:xfrm>
              <a:off x="558086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9299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2801" y="38102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8" name="Straight Connector 7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1227896" y="39821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87663" y="2647950"/>
            <a:ext cx="1525587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88148" y="3447646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2987675" y="2736850"/>
            <a:ext cx="1339850" cy="342900"/>
            <a:chOff x="2988148" y="2012694"/>
            <a:chExt cx="1339620" cy="343744"/>
          </a:xfrm>
        </p:grpSpPr>
        <p:sp>
          <p:nvSpPr>
            <p:cNvPr id="15" name="Rounded Rectangle 14"/>
            <p:cNvSpPr/>
            <p:nvPr/>
          </p:nvSpPr>
          <p:spPr>
            <a:xfrm>
              <a:off x="2988148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2305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992863" y="2012694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18" name="Straight Connector 17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3657958" y="2184567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616700" y="3243263"/>
            <a:ext cx="1525588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7510" y="40432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1" name="Group 57"/>
          <p:cNvGrpSpPr>
            <a:grpSpLocks/>
          </p:cNvGrpSpPr>
          <p:nvPr/>
        </p:nvGrpSpPr>
        <p:grpSpPr bwMode="auto">
          <a:xfrm>
            <a:off x="6718300" y="3332163"/>
            <a:ext cx="1338263" cy="344487"/>
            <a:chOff x="6717510" y="2608253"/>
            <a:chExt cx="1339620" cy="343744"/>
          </a:xfrm>
        </p:grpSpPr>
        <p:sp>
          <p:nvSpPr>
            <p:cNvPr id="23" name="Rounded Rectangle 22"/>
            <p:cNvSpPr/>
            <p:nvPr/>
          </p:nvSpPr>
          <p:spPr>
            <a:xfrm>
              <a:off x="6717510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05241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722225" y="260825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26" name="Straight Connector 25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7387320" y="278012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292350" y="5338763"/>
            <a:ext cx="1525588" cy="1309687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92599" y="6139763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9" name="Group 55"/>
          <p:cNvGrpSpPr>
            <a:grpSpLocks/>
          </p:cNvGrpSpPr>
          <p:nvPr/>
        </p:nvGrpSpPr>
        <p:grpSpPr bwMode="auto">
          <a:xfrm>
            <a:off x="2392363" y="5429250"/>
            <a:ext cx="1339850" cy="342900"/>
            <a:chOff x="2995893" y="5485693"/>
            <a:chExt cx="1339620" cy="343744"/>
          </a:xfrm>
        </p:grpSpPr>
        <p:sp>
          <p:nvSpPr>
            <p:cNvPr id="31" name="Rounded Rectangle 30"/>
            <p:cNvSpPr/>
            <p:nvPr/>
          </p:nvSpPr>
          <p:spPr>
            <a:xfrm>
              <a:off x="2995893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3079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00608" y="548569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34" name="Straight Connector 33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3665703" y="565756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4421188" y="4464050"/>
            <a:ext cx="1525587" cy="13081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1796" y="526375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Specialized Packet Forwarding Hardware</a:t>
            </a:r>
            <a:endParaRPr lang="en-US" sz="800" b="1">
              <a:solidFill>
                <a:schemeClr val="bg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5829" y="435592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88147" y="3080538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17509" y="367609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392598" y="577265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521795" y="489664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Operating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System</a:t>
            </a:r>
          </a:p>
        </p:txBody>
      </p:sp>
      <p:grpSp>
        <p:nvGrpSpPr>
          <p:cNvPr id="27" name="Group 56"/>
          <p:cNvGrpSpPr>
            <a:grpSpLocks/>
          </p:cNvGrpSpPr>
          <p:nvPr/>
        </p:nvGrpSpPr>
        <p:grpSpPr bwMode="auto">
          <a:xfrm>
            <a:off x="4521200" y="4552950"/>
            <a:ext cx="1339850" cy="344488"/>
            <a:chOff x="4521796" y="3828803"/>
            <a:chExt cx="1339620" cy="343744"/>
          </a:xfrm>
        </p:grpSpPr>
        <p:sp>
          <p:nvSpPr>
            <p:cNvPr id="39" name="Rounded Rectangle 38"/>
            <p:cNvSpPr/>
            <p:nvPr/>
          </p:nvSpPr>
          <p:spPr>
            <a:xfrm>
              <a:off x="4521796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85670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526511" y="3828803"/>
              <a:ext cx="334905" cy="343744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>
                  <a:solidFill>
                    <a:srgbClr val="FFFFFF"/>
                  </a:solidFill>
                </a:rPr>
                <a:t>App</a:t>
              </a:r>
            </a:p>
          </p:txBody>
        </p:sp>
        <p:cxnSp>
          <p:nvCxnSpPr>
            <p:cNvPr id="42" name="Straight Connector 41"/>
            <p:cNvCxnSpPr>
              <a:cxnSpLocks noChangeShapeType="1"/>
              <a:stCxn id="0" idx="3"/>
              <a:endCxn id="0" idx="1"/>
            </p:cNvCxnSpPr>
            <p:nvPr/>
          </p:nvCxnSpPr>
          <p:spPr bwMode="auto">
            <a:xfrm>
              <a:off x="5191606" y="4000676"/>
              <a:ext cx="334905" cy="91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prstDash val="dot"/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cxnSp>
        <p:nvCxnSpPr>
          <p:cNvPr id="44" name="Straight Connector 43"/>
          <p:cNvCxnSpPr>
            <a:cxnSpLocks noChangeShapeType="1"/>
            <a:stCxn id="9" idx="3"/>
            <a:endCxn id="12" idx="2"/>
          </p:cNvCxnSpPr>
          <p:nvPr/>
        </p:nvCxnSpPr>
        <p:spPr bwMode="auto">
          <a:xfrm flipV="1">
            <a:off x="1990725" y="3956050"/>
            <a:ext cx="1658938" cy="6207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6" name="Straight Connector 45"/>
          <p:cNvCxnSpPr>
            <a:cxnSpLocks noChangeShapeType="1"/>
            <a:stCxn id="12" idx="3"/>
            <a:endCxn id="36" idx="0"/>
          </p:cNvCxnSpPr>
          <p:nvPr/>
        </p:nvCxnSpPr>
        <p:spPr bwMode="auto">
          <a:xfrm>
            <a:off x="4413250" y="3302000"/>
            <a:ext cx="769938" cy="1162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28" idx="0"/>
            <a:endCxn id="36" idx="1"/>
          </p:cNvCxnSpPr>
          <p:nvPr/>
        </p:nvCxnSpPr>
        <p:spPr bwMode="auto">
          <a:xfrm rot="5400000" flipH="1" flipV="1">
            <a:off x="3627437" y="4545013"/>
            <a:ext cx="220663" cy="136683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0" name="Straight Connector 49"/>
          <p:cNvCxnSpPr>
            <a:cxnSpLocks noChangeShapeType="1"/>
            <a:stCxn id="9" idx="2"/>
            <a:endCxn id="28" idx="1"/>
          </p:cNvCxnSpPr>
          <p:nvPr/>
        </p:nvCxnSpPr>
        <p:spPr bwMode="auto">
          <a:xfrm rot="16200000" flipH="1">
            <a:off x="1378744" y="5080794"/>
            <a:ext cx="762000" cy="1065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52" name="Straight Connector 51"/>
          <p:cNvCxnSpPr>
            <a:cxnSpLocks noChangeShapeType="1"/>
            <a:stCxn id="36" idx="3"/>
            <a:endCxn id="20" idx="2"/>
          </p:cNvCxnSpPr>
          <p:nvPr/>
        </p:nvCxnSpPr>
        <p:spPr bwMode="auto">
          <a:xfrm flipV="1">
            <a:off x="5946775" y="4551363"/>
            <a:ext cx="1433513" cy="5667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53" name="Slide Number Placeholder 52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>
            <a:prstTxWarp prst="textNoShape">
              <a:avLst/>
            </a:prstTxWarp>
          </a:bodyPr>
          <a:lstStyle/>
          <a:p>
            <a:pPr algn="r"/>
            <a:fld id="{322C78BC-F21F-3A4D-9003-DFBD46B24565}" type="slidenum">
              <a:rPr lang="en-US"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ＭＳ Ｐゴシック" charset="-128"/>
              </a:rPr>
              <a:pPr algn="r"/>
              <a:t>4</a:t>
            </a:fld>
            <a:endParaRPr lang="en-US" sz="1200">
              <a:solidFill>
                <a:srgbClr val="898989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4354" name="TextBox 55"/>
          <p:cNvSpPr txBox="1">
            <a:spLocks noChangeArrowheads="1"/>
          </p:cNvSpPr>
          <p:nvPr/>
        </p:nvSpPr>
        <p:spPr bwMode="auto">
          <a:xfrm>
            <a:off x="465138" y="300038"/>
            <a:ext cx="83645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smtClean="0">
                <a:latin typeface="Calibri" charset="0"/>
                <a:ea typeface="ＭＳ Ｐゴシック" charset="-128"/>
                <a:cs typeface="ＭＳ Ｐゴシック" charset="-128"/>
              </a:rPr>
              <a:t>Today</a:t>
            </a:r>
          </a:p>
          <a:p>
            <a:pPr algn="ctr"/>
            <a:r>
              <a:rPr lang="en-US" sz="3200" dirty="0" smtClean="0">
                <a:latin typeface="Calibri" charset="0"/>
                <a:ea typeface="ＭＳ Ｐゴシック" charset="-128"/>
                <a:cs typeface="ＭＳ Ｐゴシック" charset="-128"/>
              </a:rPr>
              <a:t>Closed Boxes, Fully Distributed Protocols</a:t>
            </a:r>
            <a:endParaRPr lang="en-US" sz="3200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887663" y="2647950"/>
            <a:ext cx="1525587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73075" y="3898900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292350" y="5359400"/>
            <a:ext cx="1525588" cy="130968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429125" y="4487863"/>
            <a:ext cx="1525588" cy="1309687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616700" y="3243263"/>
            <a:ext cx="1525588" cy="1308100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  <p:sp>
        <p:nvSpPr>
          <p:cNvPr id="224360" name="TextBox 65"/>
          <p:cNvSpPr txBox="1">
            <a:spLocks noChangeArrowheads="1"/>
          </p:cNvSpPr>
          <p:nvPr/>
        </p:nvSpPr>
        <p:spPr bwMode="auto">
          <a:xfrm>
            <a:off x="4429125" y="2460625"/>
            <a:ext cx="808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  <a:ea typeface="ＭＳ Ｐゴシック" charset="-128"/>
                <a:cs typeface="ＭＳ Ｐゴシック" charset="-128"/>
              </a:rPr>
              <a:t>Closed</a:t>
            </a:r>
          </a:p>
        </p:txBody>
      </p:sp>
      <p:sp>
        <p:nvSpPr>
          <p:cNvPr id="224361" name="TextBox 54"/>
          <p:cNvSpPr txBox="1">
            <a:spLocks noChangeArrowheads="1"/>
          </p:cNvSpPr>
          <p:nvPr/>
        </p:nvSpPr>
        <p:spPr bwMode="auto">
          <a:xfrm>
            <a:off x="4060825" y="6110288"/>
            <a:ext cx="185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447800" y="1222397"/>
            <a:ext cx="2362200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</a:rPr>
              <a:t>Control Program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982788" y="4206875"/>
            <a:ext cx="1666875" cy="127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60800" y="4075113"/>
            <a:ext cx="1322388" cy="8397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965575" y="5483225"/>
            <a:ext cx="1536700" cy="844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350963" y="6026150"/>
            <a:ext cx="1674812" cy="3016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946775" y="4635500"/>
            <a:ext cx="1433513" cy="566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962400" y="1219200"/>
            <a:ext cx="2286000" cy="49203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mtClean="0">
                <a:solidFill>
                  <a:srgbClr val="000000"/>
                </a:solidFill>
                <a:latin typeface="Calibri" charset="0"/>
              </a:rPr>
              <a:t>Control Program</a:t>
            </a:r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-453231" y="4034632"/>
            <a:ext cx="2776537" cy="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5400000">
            <a:off x="2836863" y="3140075"/>
            <a:ext cx="989012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>
            <a:off x="4368800" y="3779838"/>
            <a:ext cx="2268537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6665912" y="3360738"/>
            <a:ext cx="1427163" cy="1588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821267" y="2229446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3649663" y="2647950"/>
            <a:ext cx="4521200" cy="987425"/>
            <a:chOff x="3650213" y="1672972"/>
            <a:chExt cx="4521413" cy="673471"/>
          </a:xfrm>
        </p:grpSpPr>
        <p:sp>
          <p:nvSpPr>
            <p:cNvPr id="101" name="Right Brace 100"/>
            <p:cNvSpPr/>
            <p:nvPr/>
          </p:nvSpPr>
          <p:spPr>
            <a:xfrm>
              <a:off x="3650213" y="1672972"/>
              <a:ext cx="219085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</a:endParaRPr>
            </a:p>
          </p:txBody>
        </p:sp>
        <p:sp>
          <p:nvSpPr>
            <p:cNvPr id="34848" name="TextBox 101"/>
            <p:cNvSpPr txBox="1">
              <a:spLocks noChangeArrowheads="1"/>
            </p:cNvSpPr>
            <p:nvPr/>
          </p:nvSpPr>
          <p:spPr bwMode="auto">
            <a:xfrm>
              <a:off x="3861360" y="1810482"/>
              <a:ext cx="4310266" cy="25228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pitchFamily="-83" charset="0"/>
                </a:rPr>
                <a:t>1. Open interface to packet forwarding</a:t>
              </a:r>
            </a:p>
          </p:txBody>
        </p:sp>
      </p:grpSp>
      <p:grpSp>
        <p:nvGrpSpPr>
          <p:cNvPr id="3" name="Group 120"/>
          <p:cNvGrpSpPr>
            <a:grpSpLocks/>
          </p:cNvGrpSpPr>
          <p:nvPr/>
        </p:nvGrpSpPr>
        <p:grpSpPr bwMode="auto">
          <a:xfrm>
            <a:off x="5667375" y="1011238"/>
            <a:ext cx="3798888" cy="1425575"/>
            <a:chOff x="5957958" y="-1051208"/>
            <a:chExt cx="3468744" cy="1424229"/>
          </a:xfrm>
        </p:grpSpPr>
        <p:sp>
          <p:nvSpPr>
            <p:cNvPr id="29737" name="TextBox 103"/>
            <p:cNvSpPr txBox="1">
              <a:spLocks noChangeArrowheads="1"/>
            </p:cNvSpPr>
            <p:nvPr/>
          </p:nvSpPr>
          <p:spPr bwMode="auto">
            <a:xfrm>
              <a:off x="5957958" y="-1051208"/>
              <a:ext cx="3468744" cy="921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+mj-lt"/>
                  <a:ea typeface="+mn-ea"/>
                  <a:cs typeface="+mn-cs"/>
                </a:rPr>
                <a:t>2. At least one Network OS</a:t>
              </a:r>
              <a:br>
                <a:rPr lang="en-US" dirty="0">
                  <a:latin typeface="+mj-lt"/>
                  <a:ea typeface="+mn-ea"/>
                  <a:cs typeface="+mn-cs"/>
                </a:rPr>
              </a:br>
              <a:r>
                <a:rPr lang="en-US" dirty="0">
                  <a:latin typeface="+mj-lt"/>
                  <a:ea typeface="+mn-ea"/>
                  <a:cs typeface="+mn-cs"/>
                </a:rPr>
                <a:t>probably many.</a:t>
              </a:r>
              <a:br>
                <a:rPr lang="en-US" dirty="0">
                  <a:latin typeface="+mj-lt"/>
                  <a:ea typeface="+mn-ea"/>
                  <a:cs typeface="+mn-cs"/>
                </a:rPr>
              </a:br>
              <a:r>
                <a:rPr lang="en-US" dirty="0">
                  <a:latin typeface="+mj-lt"/>
                  <a:ea typeface="+mn-ea"/>
                  <a:cs typeface="+mn-cs"/>
                </a:rPr>
                <a:t>Open- and closed-source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rot="10800000" flipV="1">
              <a:off x="6549369" y="-129742"/>
              <a:ext cx="792898" cy="50276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837" name="Title 3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>
                <a:ea typeface="ＭＳ Ｐゴシック" pitchFamily="-83" charset="-128"/>
                <a:cs typeface="ＭＳ Ｐゴシック" pitchFamily="-83" charset="-128"/>
              </a:rPr>
              <a:t>Software Defined Network (SDN)</a:t>
            </a:r>
          </a:p>
        </p:txBody>
      </p: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611188" y="52641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2800350" y="5837238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646363" y="3635375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8063" y="4883150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799263" y="4016375"/>
            <a:ext cx="1371600" cy="762000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  <a:latin typeface="Calibri" pitchFamily="-83" charset="0"/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  <a:latin typeface="Calibri" pitchFamily="-83" charset="0"/>
            </a:endParaRPr>
          </a:p>
        </p:txBody>
      </p:sp>
      <p:sp>
        <p:nvSpPr>
          <p:cNvPr id="34843" name="TextBox 44"/>
          <p:cNvSpPr txBox="1">
            <a:spLocks noChangeArrowheads="1"/>
          </p:cNvSpPr>
          <p:nvPr/>
        </p:nvSpPr>
        <p:spPr bwMode="auto">
          <a:xfrm>
            <a:off x="2286000" y="1839913"/>
            <a:ext cx="23383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Global Network View</a:t>
            </a:r>
          </a:p>
        </p:txBody>
      </p:sp>
      <p:grpSp>
        <p:nvGrpSpPr>
          <p:cNvPr id="4" name="Group 39"/>
          <p:cNvGrpSpPr/>
          <p:nvPr/>
        </p:nvGrpSpPr>
        <p:grpSpPr>
          <a:xfrm>
            <a:off x="4700587" y="17526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41" name="Oval 40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1" idx="7"/>
              <a:endCxn id="42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7" idx="2"/>
              <a:endCxn id="41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1"/>
              <a:endCxn id="42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7" idx="6"/>
              <a:endCxn id="43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6"/>
              <a:endCxn id="45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1"/>
          <p:cNvSpPr>
            <a:spLocks noGrp="1"/>
          </p:cNvSpPr>
          <p:nvPr>
            <p:ph type="title"/>
          </p:nvPr>
        </p:nvSpPr>
        <p:spPr>
          <a:xfrm>
            <a:off x="457200" y="-153988"/>
            <a:ext cx="8229600" cy="1143001"/>
          </a:xfrm>
        </p:spPr>
        <p:txBody>
          <a:bodyPr/>
          <a:lstStyle/>
          <a:p>
            <a:r>
              <a:rPr lang="en-US" sz="4000"/>
              <a:t>Software Defined Network (SDN)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1828800" y="3657600"/>
            <a:ext cx="0" cy="20574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0" name="TextBox 44"/>
          <p:cNvSpPr txBox="1">
            <a:spLocks noChangeArrowheads="1"/>
          </p:cNvSpPr>
          <p:nvPr/>
        </p:nvSpPr>
        <p:spPr bwMode="auto">
          <a:xfrm>
            <a:off x="3376613" y="3059113"/>
            <a:ext cx="23383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pitchFamily="-83" charset="0"/>
              </a:rPr>
              <a:t>Global Network View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1066800" y="2438399"/>
            <a:ext cx="6662738" cy="4920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Virtualization</a:t>
            </a:r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3581400" y="36576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5410200" y="3733800"/>
            <a:ext cx="0" cy="1752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 bwMode="auto">
          <a:xfrm>
            <a:off x="7086600" y="38100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66800" y="3505200"/>
            <a:ext cx="6663266" cy="437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91200" y="29718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948" name="TextBox 44"/>
          <p:cNvSpPr txBox="1">
            <a:spLocks noChangeArrowheads="1"/>
          </p:cNvSpPr>
          <p:nvPr/>
        </p:nvSpPr>
        <p:spPr bwMode="auto">
          <a:xfrm>
            <a:off x="3335338" y="2057400"/>
            <a:ext cx="253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pitchFamily="-83" charset="0"/>
              </a:rPr>
              <a:t>Abstract Network View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219200" y="900113"/>
            <a:ext cx="1752600" cy="1192212"/>
            <a:chOff x="1219200" y="899697"/>
            <a:chExt cx="1752600" cy="1192628"/>
          </a:xfrm>
        </p:grpSpPr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1219200" y="1447800"/>
              <a:ext cx="1752600" cy="644525"/>
              <a:chOff x="1066800" y="1108169"/>
              <a:chExt cx="1752600" cy="64443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6800" y="1108169"/>
                <a:ext cx="17526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grpSp>
            <p:nvGrpSpPr>
              <p:cNvPr id="5" name="Group 24"/>
              <p:cNvGrpSpPr/>
              <p:nvPr/>
            </p:nvGrpSpPr>
            <p:grpSpPr>
              <a:xfrm>
                <a:off x="2133600" y="1219200"/>
                <a:ext cx="609600" cy="457200"/>
                <a:chOff x="2057400" y="1219200"/>
                <a:chExt cx="609600" cy="457200"/>
              </a:xfrm>
              <a:effectLst>
                <a:outerShdw blurRad="50800" dist="50800" dir="12780000" algn="tl" rotWithShape="0">
                  <a:srgbClr val="000000">
                    <a:alpha val="57000"/>
                  </a:srgbClr>
                </a:outerShdw>
              </a:effectLst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286000" y="1371600"/>
                  <a:ext cx="167627" cy="16625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6" name="Straight Connector 65"/>
                <p:cNvCxnSpPr>
                  <a:stCxn id="56" idx="7"/>
                </p:cNvCxnSpPr>
                <p:nvPr/>
              </p:nvCxnSpPr>
              <p:spPr bwMode="auto">
                <a:xfrm flipV="1">
                  <a:off x="2429079" y="1219200"/>
                  <a:ext cx="161721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endCxn id="56" idx="3"/>
                </p:cNvCxnSpPr>
                <p:nvPr/>
              </p:nvCxnSpPr>
              <p:spPr bwMode="auto">
                <a:xfrm flipV="1">
                  <a:off x="2133600" y="1513508"/>
                  <a:ext cx="176948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56" idx="5"/>
                </p:cNvCxnSpPr>
                <p:nvPr/>
              </p:nvCxnSpPr>
              <p:spPr bwMode="auto">
                <a:xfrm>
                  <a:off x="2429079" y="1513508"/>
                  <a:ext cx="161721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56" idx="1"/>
                </p:cNvCxnSpPr>
                <p:nvPr/>
              </p:nvCxnSpPr>
              <p:spPr bwMode="auto">
                <a:xfrm flipH="1" flipV="1">
                  <a:off x="2133600" y="1219200"/>
                  <a:ext cx="176948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6" idx="2"/>
                </p:cNvCxnSpPr>
                <p:nvPr/>
              </p:nvCxnSpPr>
              <p:spPr bwMode="auto">
                <a:xfrm flipH="1" flipV="1">
                  <a:off x="2057400" y="1447800"/>
                  <a:ext cx="228600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endCxn id="56" idx="6"/>
                </p:cNvCxnSpPr>
                <p:nvPr/>
              </p:nvCxnSpPr>
              <p:spPr bwMode="auto">
                <a:xfrm flipH="1">
                  <a:off x="2453627" y="1447800"/>
                  <a:ext cx="213373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0" name="TextBox 23"/>
              <p:cNvSpPr txBox="1">
                <a:spLocks noChangeArrowheads="1"/>
              </p:cNvSpPr>
              <p:nvPr/>
            </p:nvSpPr>
            <p:spPr bwMode="auto">
              <a:xfrm>
                <a:off x="1094539" y="1153180"/>
                <a:ext cx="962861" cy="523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</p:grpSp>
        <p:graphicFrame>
          <p:nvGraphicFramePr>
            <p:cNvPr id="3115" name="Object 11"/>
            <p:cNvGraphicFramePr>
              <a:graphicFrameLocks noChangeAspect="1"/>
            </p:cNvGraphicFramePr>
            <p:nvPr/>
          </p:nvGraphicFramePr>
          <p:xfrm>
            <a:off x="1381345" y="899697"/>
            <a:ext cx="1352110" cy="706785"/>
          </p:xfrm>
          <a:graphic>
            <a:graphicData uri="http://schemas.openxmlformats.org/presentationml/2006/ole">
              <p:oleObj spid="_x0000_s123908" name="Equation" r:id="rId4" imgW="558800" imgH="292100" progId="Equation.3">
                <p:embed/>
              </p:oleObj>
            </a:graphicData>
          </a:graphic>
        </p:graphicFrame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3376613" y="892175"/>
            <a:ext cx="1781175" cy="1200150"/>
            <a:chOff x="3376613" y="891710"/>
            <a:chExt cx="1781175" cy="1200615"/>
          </a:xfrm>
        </p:grpSpPr>
        <p:grpSp>
          <p:nvGrpSpPr>
            <p:cNvPr id="7" name="Group 26"/>
            <p:cNvGrpSpPr>
              <a:grpSpLocks/>
            </p:cNvGrpSpPr>
            <p:nvPr/>
          </p:nvGrpSpPr>
          <p:grpSpPr bwMode="auto">
            <a:xfrm>
              <a:off x="3376613" y="1447800"/>
              <a:ext cx="1781175" cy="644525"/>
              <a:chOff x="3325060" y="1066800"/>
              <a:chExt cx="1780339" cy="644431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325060" y="1066800"/>
                <a:ext cx="1780339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3112" name="TextBox 92"/>
              <p:cNvSpPr txBox="1">
                <a:spLocks noChangeArrowheads="1"/>
              </p:cNvSpPr>
              <p:nvPr/>
            </p:nvSpPr>
            <p:spPr bwMode="auto">
              <a:xfrm>
                <a:off x="3353252" y="1111811"/>
                <a:ext cx="962409" cy="523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  <p:grpSp>
            <p:nvGrpSpPr>
              <p:cNvPr id="8" name="Group 64"/>
              <p:cNvGrpSpPr/>
              <p:nvPr/>
            </p:nvGrpSpPr>
            <p:grpSpPr bwMode="auto">
              <a:xfrm>
                <a:off x="4343400" y="1066800"/>
                <a:ext cx="558756" cy="609600"/>
                <a:chOff x="7848600" y="1752600"/>
                <a:chExt cx="762000" cy="838200"/>
              </a:xfrm>
              <a:solidFill>
                <a:schemeClr val="bg1"/>
              </a:solidFill>
            </p:grpSpPr>
            <p:sp>
              <p:nvSpPr>
                <p:cNvPr id="53" name="Oval 52"/>
                <p:cNvSpPr/>
                <p:nvPr/>
              </p:nvSpPr>
              <p:spPr>
                <a:xfrm>
                  <a:off x="8001000" y="1981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0" y="17526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1" name="Straight Connector 60"/>
                <p:cNvCxnSpPr>
                  <a:stCxn id="53" idx="7"/>
                  <a:endCxn id="54" idx="3"/>
                </p:cNvCxnSpPr>
                <p:nvPr/>
              </p:nvCxnSpPr>
              <p:spPr>
                <a:xfrm rot="5400000" flipH="1" flipV="1">
                  <a:off x="8272322" y="1871522"/>
                  <a:ext cx="66956" cy="2193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0" idx="0"/>
                  <a:endCxn id="53" idx="3"/>
                </p:cNvCxnSpPr>
                <p:nvPr/>
              </p:nvCxnSpPr>
              <p:spPr>
                <a:xfrm rot="5400000" flipH="1" flipV="1">
                  <a:off x="7905750" y="2233472"/>
                  <a:ext cx="185878" cy="71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0" idx="7"/>
                  <a:endCxn id="54" idx="4"/>
                </p:cNvCxnSpPr>
                <p:nvPr/>
              </p:nvCxnSpPr>
              <p:spPr>
                <a:xfrm rot="5400000" flipH="1" flipV="1">
                  <a:off x="8062772" y="1962150"/>
                  <a:ext cx="414478" cy="452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3108" name="Object 70"/>
            <p:cNvGraphicFramePr>
              <a:graphicFrameLocks noChangeAspect="1"/>
            </p:cNvGraphicFramePr>
            <p:nvPr/>
          </p:nvGraphicFramePr>
          <p:xfrm>
            <a:off x="3553476" y="891710"/>
            <a:ext cx="1352110" cy="706785"/>
          </p:xfrm>
          <a:graphic>
            <a:graphicData uri="http://schemas.openxmlformats.org/presentationml/2006/ole">
              <p:oleObj spid="_x0000_s123907" name="Equation" r:id="rId5" imgW="558800" imgH="292100" progId="Equation.3">
                <p:embed/>
              </p:oleObj>
            </a:graphicData>
          </a:graphic>
        </p:graphicFrame>
      </p:grp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5562600" y="884238"/>
            <a:ext cx="1905000" cy="1208087"/>
            <a:chOff x="5562600" y="883723"/>
            <a:chExt cx="1905000" cy="1208602"/>
          </a:xfrm>
        </p:grpSpPr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5562600" y="1447800"/>
              <a:ext cx="1905000" cy="644525"/>
              <a:chOff x="5410200" y="1066800"/>
              <a:chExt cx="1905000" cy="644431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5410200" y="1066800"/>
                <a:ext cx="19050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3105" name="TextBox 95"/>
              <p:cNvSpPr txBox="1">
                <a:spLocks noChangeArrowheads="1"/>
              </p:cNvSpPr>
              <p:nvPr/>
            </p:nvSpPr>
            <p:spPr bwMode="auto">
              <a:xfrm>
                <a:off x="5437939" y="1111811"/>
                <a:ext cx="9628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  <p:grpSp>
            <p:nvGrpSpPr>
              <p:cNvPr id="11" name="Group 64"/>
              <p:cNvGrpSpPr/>
              <p:nvPr/>
            </p:nvGrpSpPr>
            <p:grpSpPr bwMode="auto">
              <a:xfrm>
                <a:off x="6400866" y="1212273"/>
                <a:ext cx="838134" cy="387927"/>
                <a:chOff x="7848600" y="2057400"/>
                <a:chExt cx="1143000" cy="533400"/>
              </a:xfrm>
              <a:solidFill>
                <a:schemeClr val="bg1"/>
              </a:solidFill>
            </p:grpSpPr>
            <p:sp>
              <p:nvSpPr>
                <p:cNvPr id="77" name="Oval 76"/>
                <p:cNvSpPr/>
                <p:nvPr/>
              </p:nvSpPr>
              <p:spPr>
                <a:xfrm>
                  <a:off x="83820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8763000" y="20574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4" name="Straight Connector 83"/>
                <p:cNvCxnSpPr>
                  <a:stCxn id="80" idx="5"/>
                  <a:endCxn id="77" idx="3"/>
                </p:cNvCxnSpPr>
                <p:nvPr/>
              </p:nvCxnSpPr>
              <p:spPr>
                <a:xfrm rot="16200000" flipH="1">
                  <a:off x="8229600" y="2371444"/>
                  <a:ext cx="1588" cy="3717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77" idx="6"/>
                  <a:endCxn id="78" idx="3"/>
                </p:cNvCxnSpPr>
                <p:nvPr/>
              </p:nvCxnSpPr>
              <p:spPr>
                <a:xfrm flipV="1">
                  <a:off x="8610600" y="2252522"/>
                  <a:ext cx="185878" cy="2239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3101" name="Object 72"/>
            <p:cNvGraphicFramePr>
              <a:graphicFrameLocks noChangeAspect="1"/>
            </p:cNvGraphicFramePr>
            <p:nvPr/>
          </p:nvGraphicFramePr>
          <p:xfrm>
            <a:off x="5853415" y="883723"/>
            <a:ext cx="1352110" cy="706785"/>
          </p:xfrm>
          <a:graphic>
            <a:graphicData uri="http://schemas.openxmlformats.org/presentationml/2006/ole">
              <p:oleObj spid="_x0000_s123906" name="Equation" r:id="rId6" imgW="558800" imgH="292100" progId="Equation.3">
                <p:embed/>
              </p:oleObj>
            </a:graphicData>
          </a:graphic>
        </p:graphicFrame>
      </p:grpSp>
      <p:sp>
        <p:nvSpPr>
          <p:cNvPr id="71" name="TextBox 70"/>
          <p:cNvSpPr txBox="1"/>
          <p:nvPr/>
        </p:nvSpPr>
        <p:spPr>
          <a:xfrm>
            <a:off x="8215215" y="1371600"/>
            <a:ext cx="92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br>
              <a:rPr lang="en-US" dirty="0" smtClean="0"/>
            </a:br>
            <a:r>
              <a:rPr lang="en-US" dirty="0" smtClean="0"/>
              <a:t>logics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rot="5400000">
            <a:off x="7391400" y="1676400"/>
            <a:ext cx="10668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5400000">
            <a:off x="5944394" y="4342606"/>
            <a:ext cx="3962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125497" y="2971800"/>
            <a:ext cx="1018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br>
              <a:rPr lang="en-US" dirty="0" smtClean="0"/>
            </a:br>
            <a:r>
              <a:rPr lang="en-US" dirty="0" smtClean="0"/>
              <a:t>platform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31"/>
          <p:cNvSpPr>
            <a:spLocks noGrp="1"/>
          </p:cNvSpPr>
          <p:nvPr>
            <p:ph type="title"/>
          </p:nvPr>
        </p:nvSpPr>
        <p:spPr>
          <a:xfrm>
            <a:off x="457200" y="-153988"/>
            <a:ext cx="8229600" cy="1143001"/>
          </a:xfrm>
        </p:spPr>
        <p:txBody>
          <a:bodyPr/>
          <a:lstStyle/>
          <a:p>
            <a:r>
              <a:rPr lang="en-US" sz="4000"/>
              <a:t>Software Defined Network (SDN)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1828800" y="3657600"/>
            <a:ext cx="0" cy="20574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4" name="TextBox 44"/>
          <p:cNvSpPr txBox="1">
            <a:spLocks noChangeArrowheads="1"/>
          </p:cNvSpPr>
          <p:nvPr/>
        </p:nvSpPr>
        <p:spPr bwMode="auto">
          <a:xfrm>
            <a:off x="3376613" y="3059113"/>
            <a:ext cx="23383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pitchFamily="-83" charset="0"/>
              </a:rPr>
              <a:t>Global Network View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1066800" y="2438399"/>
            <a:ext cx="6662738" cy="4920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Virtualization</a:t>
            </a:r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3581400" y="36576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5410200" y="3733800"/>
            <a:ext cx="0" cy="1752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 bwMode="auto">
          <a:xfrm>
            <a:off x="7086600" y="38100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15" name="TextBox 44"/>
          <p:cNvSpPr txBox="1">
            <a:spLocks noChangeArrowheads="1"/>
          </p:cNvSpPr>
          <p:nvPr/>
        </p:nvSpPr>
        <p:spPr bwMode="auto">
          <a:xfrm>
            <a:off x="3335338" y="2057400"/>
            <a:ext cx="2532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 pitchFamily="-83" charset="0"/>
              </a:rPr>
              <a:t>Abstract Network View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19200" y="900113"/>
            <a:ext cx="1752600" cy="1192212"/>
            <a:chOff x="1219200" y="899697"/>
            <a:chExt cx="1752600" cy="1192628"/>
          </a:xfrm>
        </p:grpSpPr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1219200" y="1447800"/>
              <a:ext cx="1752600" cy="644525"/>
              <a:chOff x="1066800" y="1108169"/>
              <a:chExt cx="1752600" cy="64443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6800" y="1108169"/>
                <a:ext cx="17526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grpSp>
            <p:nvGrpSpPr>
              <p:cNvPr id="4" name="Group 24"/>
              <p:cNvGrpSpPr/>
              <p:nvPr/>
            </p:nvGrpSpPr>
            <p:grpSpPr>
              <a:xfrm>
                <a:off x="2133600" y="1219200"/>
                <a:ext cx="609600" cy="457200"/>
                <a:chOff x="2057400" y="1219200"/>
                <a:chExt cx="609600" cy="457200"/>
              </a:xfrm>
              <a:effectLst>
                <a:outerShdw blurRad="50800" dist="50800" dir="12780000" algn="tl" rotWithShape="0">
                  <a:srgbClr val="000000">
                    <a:alpha val="57000"/>
                  </a:srgbClr>
                </a:outerShdw>
              </a:effectLst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286000" y="1371600"/>
                  <a:ext cx="167627" cy="16625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6" name="Straight Connector 65"/>
                <p:cNvCxnSpPr>
                  <a:stCxn id="56" idx="7"/>
                </p:cNvCxnSpPr>
                <p:nvPr/>
              </p:nvCxnSpPr>
              <p:spPr bwMode="auto">
                <a:xfrm flipV="1">
                  <a:off x="2429079" y="1219200"/>
                  <a:ext cx="161721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endCxn id="56" idx="3"/>
                </p:cNvCxnSpPr>
                <p:nvPr/>
              </p:nvCxnSpPr>
              <p:spPr bwMode="auto">
                <a:xfrm flipV="1">
                  <a:off x="2133600" y="1513508"/>
                  <a:ext cx="176948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56" idx="5"/>
                </p:cNvCxnSpPr>
                <p:nvPr/>
              </p:nvCxnSpPr>
              <p:spPr bwMode="auto">
                <a:xfrm>
                  <a:off x="2429079" y="1513508"/>
                  <a:ext cx="161721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56" idx="1"/>
                </p:cNvCxnSpPr>
                <p:nvPr/>
              </p:nvCxnSpPr>
              <p:spPr bwMode="auto">
                <a:xfrm flipH="1" flipV="1">
                  <a:off x="2133600" y="1219200"/>
                  <a:ext cx="176948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6" idx="2"/>
                </p:cNvCxnSpPr>
                <p:nvPr/>
              </p:nvCxnSpPr>
              <p:spPr bwMode="auto">
                <a:xfrm flipH="1" flipV="1">
                  <a:off x="2057400" y="1447800"/>
                  <a:ext cx="228600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endCxn id="56" idx="6"/>
                </p:cNvCxnSpPr>
                <p:nvPr/>
              </p:nvCxnSpPr>
              <p:spPr bwMode="auto">
                <a:xfrm flipH="1">
                  <a:off x="2453627" y="1447800"/>
                  <a:ext cx="213373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6" name="TextBox 23"/>
              <p:cNvSpPr txBox="1">
                <a:spLocks noChangeArrowheads="1"/>
              </p:cNvSpPr>
              <p:nvPr/>
            </p:nvSpPr>
            <p:spPr bwMode="auto">
              <a:xfrm>
                <a:off x="1094539" y="1153180"/>
                <a:ext cx="962861" cy="523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</p:grpSp>
        <p:graphicFrame>
          <p:nvGraphicFramePr>
            <p:cNvPr id="4151" name="Object 11"/>
            <p:cNvGraphicFramePr>
              <a:graphicFrameLocks noChangeAspect="1"/>
            </p:cNvGraphicFramePr>
            <p:nvPr/>
          </p:nvGraphicFramePr>
          <p:xfrm>
            <a:off x="1381345" y="899697"/>
            <a:ext cx="1352110" cy="706785"/>
          </p:xfrm>
          <a:graphic>
            <a:graphicData uri="http://schemas.openxmlformats.org/presentationml/2006/ole">
              <p:oleObj spid="_x0000_s125956" name="Equation" r:id="rId4" imgW="558800" imgH="292100" progId="Equation.3">
                <p:embed/>
              </p:oleObj>
            </a:graphicData>
          </a:graphic>
        </p:graphicFrame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376613" y="892175"/>
            <a:ext cx="1781175" cy="1200150"/>
            <a:chOff x="3376613" y="891710"/>
            <a:chExt cx="1781175" cy="1200615"/>
          </a:xfrm>
        </p:grpSpPr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3376613" y="1447800"/>
              <a:ext cx="1781175" cy="644525"/>
              <a:chOff x="3325060" y="1066800"/>
              <a:chExt cx="1780339" cy="644431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325060" y="1066800"/>
                <a:ext cx="1780339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148" name="TextBox 92"/>
              <p:cNvSpPr txBox="1">
                <a:spLocks noChangeArrowheads="1"/>
              </p:cNvSpPr>
              <p:nvPr/>
            </p:nvSpPr>
            <p:spPr bwMode="auto">
              <a:xfrm>
                <a:off x="3353252" y="1111811"/>
                <a:ext cx="962409" cy="523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  <p:grpSp>
            <p:nvGrpSpPr>
              <p:cNvPr id="7" name="Group 64"/>
              <p:cNvGrpSpPr/>
              <p:nvPr/>
            </p:nvGrpSpPr>
            <p:grpSpPr bwMode="auto">
              <a:xfrm>
                <a:off x="4343400" y="1066800"/>
                <a:ext cx="558756" cy="609600"/>
                <a:chOff x="7848600" y="1752600"/>
                <a:chExt cx="762000" cy="838200"/>
              </a:xfrm>
              <a:solidFill>
                <a:schemeClr val="bg1"/>
              </a:solidFill>
            </p:grpSpPr>
            <p:sp>
              <p:nvSpPr>
                <p:cNvPr id="53" name="Oval 52"/>
                <p:cNvSpPr/>
                <p:nvPr/>
              </p:nvSpPr>
              <p:spPr>
                <a:xfrm>
                  <a:off x="8001000" y="1981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0" y="17526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1" name="Straight Connector 60"/>
                <p:cNvCxnSpPr>
                  <a:stCxn id="53" idx="7"/>
                  <a:endCxn id="54" idx="3"/>
                </p:cNvCxnSpPr>
                <p:nvPr/>
              </p:nvCxnSpPr>
              <p:spPr>
                <a:xfrm rot="5400000" flipH="1" flipV="1">
                  <a:off x="8272322" y="1871522"/>
                  <a:ext cx="66956" cy="2193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0" idx="0"/>
                  <a:endCxn id="53" idx="3"/>
                </p:cNvCxnSpPr>
                <p:nvPr/>
              </p:nvCxnSpPr>
              <p:spPr>
                <a:xfrm rot="5400000" flipH="1" flipV="1">
                  <a:off x="7905750" y="2233472"/>
                  <a:ext cx="185878" cy="71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0" idx="7"/>
                  <a:endCxn id="54" idx="4"/>
                </p:cNvCxnSpPr>
                <p:nvPr/>
              </p:nvCxnSpPr>
              <p:spPr>
                <a:xfrm rot="5400000" flipH="1" flipV="1">
                  <a:off x="8062772" y="1962150"/>
                  <a:ext cx="414478" cy="452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4144" name="Object 70"/>
            <p:cNvGraphicFramePr>
              <a:graphicFrameLocks noChangeAspect="1"/>
            </p:cNvGraphicFramePr>
            <p:nvPr/>
          </p:nvGraphicFramePr>
          <p:xfrm>
            <a:off x="3553476" y="891710"/>
            <a:ext cx="1352110" cy="706785"/>
          </p:xfrm>
          <a:graphic>
            <a:graphicData uri="http://schemas.openxmlformats.org/presentationml/2006/ole">
              <p:oleObj spid="_x0000_s125955" name="Equation" r:id="rId5" imgW="558800" imgH="292100" progId="Equation.3">
                <p:embed/>
              </p:oleObj>
            </a:graphicData>
          </a:graphic>
        </p:graphicFrame>
      </p:grp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5562600" y="884238"/>
            <a:ext cx="1905000" cy="1208087"/>
            <a:chOff x="5562600" y="883723"/>
            <a:chExt cx="1905000" cy="1208602"/>
          </a:xfrm>
        </p:grpSpPr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5562600" y="1447800"/>
              <a:ext cx="1905000" cy="644525"/>
              <a:chOff x="5410200" y="1066800"/>
              <a:chExt cx="1905000" cy="644431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5410200" y="1066800"/>
                <a:ext cx="19050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141" name="TextBox 95"/>
              <p:cNvSpPr txBox="1">
                <a:spLocks noChangeArrowheads="1"/>
              </p:cNvSpPr>
              <p:nvPr/>
            </p:nvSpPr>
            <p:spPr bwMode="auto">
              <a:xfrm>
                <a:off x="5437939" y="1111811"/>
                <a:ext cx="9628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 sz="1400">
                    <a:latin typeface="Arial" pitchFamily="-83" charset="0"/>
                  </a:rPr>
                  <a:t>Control</a:t>
                </a:r>
              </a:p>
              <a:p>
                <a:pPr algn="r"/>
                <a:r>
                  <a:rPr lang="en-US" sz="1400">
                    <a:latin typeface="Arial" pitchFamily="-83" charset="0"/>
                  </a:rPr>
                  <a:t>Programs</a:t>
                </a:r>
              </a:p>
            </p:txBody>
          </p:sp>
          <p:grpSp>
            <p:nvGrpSpPr>
              <p:cNvPr id="10" name="Group 64"/>
              <p:cNvGrpSpPr/>
              <p:nvPr/>
            </p:nvGrpSpPr>
            <p:grpSpPr bwMode="auto">
              <a:xfrm>
                <a:off x="6400866" y="1212273"/>
                <a:ext cx="838134" cy="387927"/>
                <a:chOff x="7848600" y="2057400"/>
                <a:chExt cx="1143000" cy="533400"/>
              </a:xfrm>
              <a:solidFill>
                <a:schemeClr val="bg1"/>
              </a:solidFill>
            </p:grpSpPr>
            <p:sp>
              <p:nvSpPr>
                <p:cNvPr id="77" name="Oval 76"/>
                <p:cNvSpPr/>
                <p:nvPr/>
              </p:nvSpPr>
              <p:spPr>
                <a:xfrm>
                  <a:off x="83820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8763000" y="20574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4" name="Straight Connector 83"/>
                <p:cNvCxnSpPr>
                  <a:stCxn id="80" idx="5"/>
                  <a:endCxn id="77" idx="3"/>
                </p:cNvCxnSpPr>
                <p:nvPr/>
              </p:nvCxnSpPr>
              <p:spPr>
                <a:xfrm rot="16200000" flipH="1">
                  <a:off x="8229600" y="2371444"/>
                  <a:ext cx="1588" cy="3717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77" idx="6"/>
                  <a:endCxn id="78" idx="3"/>
                </p:cNvCxnSpPr>
                <p:nvPr/>
              </p:nvCxnSpPr>
              <p:spPr>
                <a:xfrm flipV="1">
                  <a:off x="8610600" y="2252522"/>
                  <a:ext cx="185878" cy="2239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4137" name="Object 72"/>
            <p:cNvGraphicFramePr>
              <a:graphicFrameLocks noChangeAspect="1"/>
            </p:cNvGraphicFramePr>
            <p:nvPr/>
          </p:nvGraphicFramePr>
          <p:xfrm>
            <a:off x="5853415" y="883723"/>
            <a:ext cx="1352110" cy="706785"/>
          </p:xfrm>
          <a:graphic>
            <a:graphicData uri="http://schemas.openxmlformats.org/presentationml/2006/ole">
              <p:oleObj spid="_x0000_s125954" name="Equation" r:id="rId6" imgW="558800" imgH="292100" progId="Equation.3">
                <p:embed/>
              </p:oleObj>
            </a:graphicData>
          </a:graphic>
        </p:graphicFrame>
      </p:grpSp>
      <p:sp>
        <p:nvSpPr>
          <p:cNvPr id="87" name="TextBox 86"/>
          <p:cNvSpPr txBox="1"/>
          <p:nvPr/>
        </p:nvSpPr>
        <p:spPr>
          <a:xfrm>
            <a:off x="2911475" y="739775"/>
            <a:ext cx="4702175" cy="138588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Courier New" pitchFamily="-83" charset="0"/>
                <a:ea typeface="Courier New" pitchFamily="-83" charset="0"/>
                <a:cs typeface="Courier New" pitchFamily="-83" charset="0"/>
              </a:rPr>
              <a:t>firewall.c</a:t>
            </a:r>
          </a:p>
          <a:p>
            <a:r>
              <a:rPr lang="en-US" sz="1400">
                <a:latin typeface="Courier New" pitchFamily="-83" charset="0"/>
                <a:ea typeface="Courier New" pitchFamily="-83" charset="0"/>
                <a:cs typeface="Courier New" pitchFamily="-83" charset="0"/>
              </a:rPr>
              <a:t>	…</a:t>
            </a:r>
          </a:p>
          <a:p>
            <a:r>
              <a:rPr lang="en-US" sz="1400">
                <a:latin typeface="Courier New" pitchFamily="-83" charset="0"/>
                <a:ea typeface="Courier New" pitchFamily="-83" charset="0"/>
                <a:cs typeface="Courier New" pitchFamily="-83" charset="0"/>
              </a:rPr>
              <a:t>	</a:t>
            </a:r>
          </a:p>
          <a:p>
            <a:r>
              <a:rPr lang="en-US" sz="1400">
                <a:latin typeface="Courier New" pitchFamily="-83" charset="0"/>
                <a:ea typeface="Courier New" pitchFamily="-83" charset="0"/>
                <a:cs typeface="Courier New" pitchFamily="-83" charset="0"/>
              </a:rPr>
              <a:t>	if( pkt-&gt;tcp-&gt;dport == 22)</a:t>
            </a:r>
          </a:p>
          <a:p>
            <a:r>
              <a:rPr lang="en-US" sz="1400">
                <a:latin typeface="Courier New" pitchFamily="-83" charset="0"/>
                <a:ea typeface="Courier New" pitchFamily="-83" charset="0"/>
                <a:cs typeface="Courier New" pitchFamily="-83" charset="0"/>
              </a:rPr>
              <a:t>			dropPacket(pkt);</a:t>
            </a:r>
          </a:p>
          <a:p>
            <a:r>
              <a:rPr lang="en-US" sz="1400">
                <a:latin typeface="Courier New" pitchFamily="-83" charset="0"/>
                <a:ea typeface="Courier New" pitchFamily="-83" charset="0"/>
                <a:cs typeface="Courier New" pitchFamily="-83" charset="0"/>
              </a:rPr>
              <a:t>	…</a:t>
            </a:r>
          </a:p>
        </p:txBody>
      </p:sp>
      <p:cxnSp>
        <p:nvCxnSpPr>
          <p:cNvPr id="94" name="Straight Connector 93"/>
          <p:cNvCxnSpPr/>
          <p:nvPr/>
        </p:nvCxnSpPr>
        <p:spPr bwMode="auto">
          <a:xfrm flipH="1">
            <a:off x="1828800" y="3943350"/>
            <a:ext cx="12700" cy="18446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5407025" y="3924300"/>
            <a:ext cx="3175" cy="156210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7112000" y="3962400"/>
            <a:ext cx="0" cy="78105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 bwMode="auto">
          <a:xfrm>
            <a:off x="3790950" y="3924300"/>
            <a:ext cx="0" cy="2354263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Packet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Forwarding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6" name="Straight Connector 95"/>
          <p:cNvCxnSpPr>
            <a:endCxn id="36" idx="0"/>
          </p:cNvCxnSpPr>
          <p:nvPr/>
        </p:nvCxnSpPr>
        <p:spPr bwMode="auto">
          <a:xfrm flipH="1">
            <a:off x="3573463" y="3943350"/>
            <a:ext cx="7937" cy="525463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1066800" y="3505200"/>
            <a:ext cx="6663266" cy="437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11" name="Group 1"/>
          <p:cNvGrpSpPr/>
          <p:nvPr/>
        </p:nvGrpSpPr>
        <p:grpSpPr>
          <a:xfrm>
            <a:off x="5791200" y="29718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538163" y="3621088"/>
            <a:ext cx="8140700" cy="2851150"/>
            <a:chOff x="538488" y="3621648"/>
            <a:chExt cx="8140160" cy="2850216"/>
          </a:xfrm>
        </p:grpSpPr>
        <p:sp>
          <p:nvSpPr>
            <p:cNvPr id="89" name="Rounded Rectangle 88"/>
            <p:cNvSpPr/>
            <p:nvPr/>
          </p:nvSpPr>
          <p:spPr>
            <a:xfrm>
              <a:off x="7467465" y="3812086"/>
              <a:ext cx="1211183" cy="1290214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5678472" y="4496073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3891066" y="5180062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989484" y="3621648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38488" y="4562727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8215215" y="1371600"/>
            <a:ext cx="92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br>
              <a:rPr lang="en-US" dirty="0" smtClean="0"/>
            </a:br>
            <a:r>
              <a:rPr lang="en-US" dirty="0" smtClean="0"/>
              <a:t>logics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7391400" y="1676400"/>
            <a:ext cx="10668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5400000">
            <a:off x="5944394" y="4342606"/>
            <a:ext cx="3962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8125497" y="2971800"/>
            <a:ext cx="1018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  <a:br>
              <a:rPr lang="en-US" dirty="0" smtClean="0"/>
            </a:br>
            <a:r>
              <a:rPr lang="en-US" dirty="0" smtClean="0"/>
              <a:t>platform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2582863" y="4724400"/>
            <a:ext cx="1366837" cy="836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>
            <a:off x="4576763" y="4295775"/>
            <a:ext cx="631825" cy="762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0"/>
            <a:endCxn id="36" idx="1"/>
          </p:cNvCxnSpPr>
          <p:nvPr/>
        </p:nvCxnSpPr>
        <p:spPr>
          <a:xfrm rot="5400000" flipH="1" flipV="1">
            <a:off x="3941763" y="5500687"/>
            <a:ext cx="655638" cy="6270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8" idx="1"/>
          </p:cNvCxnSpPr>
          <p:nvPr/>
        </p:nvCxnSpPr>
        <p:spPr>
          <a:xfrm rot="16200000" flipH="1">
            <a:off x="2359819" y="5599906"/>
            <a:ext cx="668338" cy="127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3"/>
            <a:endCxn id="20" idx="2"/>
          </p:cNvCxnSpPr>
          <p:nvPr/>
        </p:nvCxnSpPr>
        <p:spPr>
          <a:xfrm flipV="1">
            <a:off x="5834063" y="5114925"/>
            <a:ext cx="1176337" cy="371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6379433" y="458963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211367" y="154053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1</a:t>
            </a:r>
          </a:p>
        </p:txBody>
      </p:sp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4429125" y="3471863"/>
            <a:ext cx="2986088" cy="673100"/>
            <a:chOff x="3650213" y="1672972"/>
            <a:chExt cx="2985801" cy="673471"/>
          </a:xfrm>
        </p:grpSpPr>
        <p:sp>
          <p:nvSpPr>
            <p:cNvPr id="101" name="Right Brace 100"/>
            <p:cNvSpPr/>
            <p:nvPr/>
          </p:nvSpPr>
          <p:spPr>
            <a:xfrm>
              <a:off x="3650213" y="1672972"/>
              <a:ext cx="219054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261" name="TextBox 101"/>
            <p:cNvSpPr txBox="1">
              <a:spLocks noChangeArrowheads="1"/>
            </p:cNvSpPr>
            <p:nvPr/>
          </p:nvSpPr>
          <p:spPr bwMode="auto">
            <a:xfrm>
              <a:off x="3860795" y="1810253"/>
              <a:ext cx="2775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Open interface to hardware</a:t>
              </a:r>
            </a:p>
          </p:txBody>
        </p:sp>
      </p:grpSp>
      <p:sp>
        <p:nvSpPr>
          <p:cNvPr id="41" name="Rounded Rectangle 40"/>
          <p:cNvSpPr/>
          <p:nvPr/>
        </p:nvSpPr>
        <p:spPr bwMode="auto">
          <a:xfrm>
            <a:off x="821267" y="2943632"/>
            <a:ext cx="6915182" cy="527732"/>
          </a:xfrm>
          <a:prstGeom prst="roundRect">
            <a:avLst/>
          </a:prstGeom>
          <a:solidFill>
            <a:schemeClr val="accent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“</a:t>
            </a:r>
            <a:r>
              <a:rPr lang="en-US" sz="2400" dirty="0">
                <a:solidFill>
                  <a:schemeClr val="bg1"/>
                </a:solidFill>
              </a:rPr>
              <a:t>Slicing” Layer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804501" y="155167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397635" y="156281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3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990769" y="1573950"/>
            <a:ext cx="1406945" cy="809988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FFFFFF"/>
                </a:solidFill>
              </a:rPr>
              <a:t>Network Operating  System 4</a:t>
            </a: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1257300" y="1030288"/>
            <a:ext cx="6096000" cy="492125"/>
            <a:chOff x="1256791" y="1030784"/>
            <a:chExt cx="6096247" cy="492031"/>
          </a:xfrm>
        </p:grpSpPr>
        <p:sp>
          <p:nvSpPr>
            <p:cNvPr id="5" name="Rounded Rectangle 4"/>
            <p:cNvSpPr/>
            <p:nvPr/>
          </p:nvSpPr>
          <p:spPr>
            <a:xfrm>
              <a:off x="125679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00575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86012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3609087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4463459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212421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066793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6815755" y="1030784"/>
              <a:ext cx="537283" cy="492031"/>
            </a:xfrm>
            <a:prstGeom prst="roundRect">
              <a:avLst/>
            </a:prstGeom>
            <a:gradFill>
              <a:gsLst>
                <a:gs pos="0">
                  <a:schemeClr val="accent6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  <a:alpha val="45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>
                  <a:solidFill>
                    <a:srgbClr val="FFFFFF"/>
                  </a:solidFill>
                </a:rPr>
                <a:t>App</a:t>
              </a:r>
            </a:p>
          </p:txBody>
        </p:sp>
      </p:grpSp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5410200" y="57150"/>
            <a:ext cx="2774950" cy="1658938"/>
            <a:chOff x="5410666" y="56921"/>
            <a:chExt cx="2775119" cy="1658623"/>
          </a:xfrm>
        </p:grpSpPr>
        <p:sp>
          <p:nvSpPr>
            <p:cNvPr id="93234" name="TextBox 103"/>
            <p:cNvSpPr txBox="1">
              <a:spLocks noChangeArrowheads="1"/>
            </p:cNvSpPr>
            <p:nvPr/>
          </p:nvSpPr>
          <p:spPr bwMode="auto">
            <a:xfrm>
              <a:off x="5410666" y="56921"/>
              <a:ext cx="277511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Many operating systems, or</a:t>
              </a:r>
            </a:p>
            <a:p>
              <a:pPr algn="ctr"/>
              <a:r>
                <a:rPr lang="en-US">
                  <a:latin typeface="Calibri" pitchFamily="34" charset="0"/>
                </a:rPr>
                <a:t>Many versions</a:t>
              </a:r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rot="16200000" flipH="1">
              <a:off x="6196651" y="1220338"/>
              <a:ext cx="990412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2701925" y="735013"/>
            <a:ext cx="3176588" cy="2224087"/>
            <a:chOff x="2701157" y="278760"/>
            <a:chExt cx="3178140" cy="2680825"/>
          </a:xfrm>
        </p:grpSpPr>
        <p:cxnSp>
          <p:nvCxnSpPr>
            <p:cNvPr id="69" name="Straight Connector 68"/>
            <p:cNvCxnSpPr/>
            <p:nvPr/>
          </p:nvCxnSpPr>
          <p:spPr>
            <a:xfrm rot="5400000">
              <a:off x="1369192" y="1610725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2957468" y="1618379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4545744" y="1626033"/>
              <a:ext cx="2665517" cy="1589"/>
            </a:xfrm>
            <a:prstGeom prst="line">
              <a:avLst/>
            </a:prstGeom>
            <a:ln w="25400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4460875" y="2384425"/>
            <a:ext cx="2984500" cy="574675"/>
            <a:chOff x="3650213" y="1672972"/>
            <a:chExt cx="2985801" cy="673471"/>
          </a:xfrm>
        </p:grpSpPr>
        <p:sp>
          <p:nvSpPr>
            <p:cNvPr id="81" name="Right Brace 80"/>
            <p:cNvSpPr/>
            <p:nvPr/>
          </p:nvSpPr>
          <p:spPr>
            <a:xfrm>
              <a:off x="3650213" y="1672972"/>
              <a:ext cx="219170" cy="673471"/>
            </a:xfrm>
            <a:prstGeom prst="rightBrace">
              <a:avLst>
                <a:gd name="adj1" fmla="val 31524"/>
                <a:gd name="adj2" fmla="val 50000"/>
              </a:avLst>
            </a:prstGeom>
            <a:ln>
              <a:solidFill>
                <a:schemeClr val="tx1"/>
              </a:solidFill>
            </a:ln>
            <a:effectLst>
              <a:outerShdw blurRad="40000" dist="20000" dir="5400000" rotWithShape="0">
                <a:srgbClr val="000000">
                  <a:alpha val="69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3230" name="TextBox 81"/>
            <p:cNvSpPr txBox="1">
              <a:spLocks noChangeArrowheads="1"/>
            </p:cNvSpPr>
            <p:nvPr/>
          </p:nvSpPr>
          <p:spPr bwMode="auto">
            <a:xfrm>
              <a:off x="3860795" y="1810253"/>
              <a:ext cx="2775219" cy="43209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latin typeface="Calibri" pitchFamily="34" charset="0"/>
                </a:rPr>
                <a:t>Open interface to hardware</a:t>
              </a:r>
            </a:p>
          </p:txBody>
        </p:sp>
      </p:grpSp>
      <p:grpSp>
        <p:nvGrpSpPr>
          <p:cNvPr id="8" name="Group 86"/>
          <p:cNvGrpSpPr>
            <a:grpSpLocks/>
          </p:cNvGrpSpPr>
          <p:nvPr/>
        </p:nvGrpSpPr>
        <p:grpSpPr bwMode="auto">
          <a:xfrm>
            <a:off x="1206500" y="57150"/>
            <a:ext cx="1665288" cy="690563"/>
            <a:chOff x="1205767" y="56921"/>
            <a:chExt cx="1666254" cy="690891"/>
          </a:xfrm>
        </p:grpSpPr>
        <p:sp>
          <p:nvSpPr>
            <p:cNvPr id="93227" name="TextBox 82"/>
            <p:cNvSpPr txBox="1">
              <a:spLocks noChangeArrowheads="1"/>
            </p:cNvSpPr>
            <p:nvPr/>
          </p:nvSpPr>
          <p:spPr bwMode="auto">
            <a:xfrm>
              <a:off x="1205767" y="56921"/>
              <a:ext cx="16662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Calibri" pitchFamily="34" charset="0"/>
                </a:rPr>
                <a:t>Isolated “slices”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2006331" y="426985"/>
              <a:ext cx="694140" cy="3208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ounded Rectangle 88"/>
          <p:cNvSpPr/>
          <p:nvPr/>
        </p:nvSpPr>
        <p:spPr>
          <a:xfrm>
            <a:off x="4397635" y="497105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153551" y="535247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3194390" y="6142288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959903" y="4167719"/>
            <a:ext cx="1806352" cy="58942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Simple Packet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Forwarding Hardware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214B3-7704-4D7F-A507-9BEC7180CD79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on one or more controllers</a:t>
            </a:r>
            <a:endParaRPr lang="en-US" dirty="0" smtClean="0"/>
          </a:p>
          <a:p>
            <a:r>
              <a:rPr lang="en-US" dirty="0" smtClean="0"/>
              <a:t>Manages computation </a:t>
            </a:r>
            <a:r>
              <a:rPr lang="en-US" dirty="0" smtClean="0"/>
              <a:t>of forwarding state and perhaps coordination among instances</a:t>
            </a:r>
          </a:p>
          <a:p>
            <a:r>
              <a:rPr lang="en-US" dirty="0" smtClean="0"/>
              <a:t>Control platform provides basic services t</a:t>
            </a:r>
            <a:r>
              <a:rPr lang="en-US" dirty="0" smtClean="0"/>
              <a:t>o ease the latter (See </a:t>
            </a:r>
            <a:r>
              <a:rPr lang="en-US" dirty="0" err="1" smtClean="0"/>
              <a:t>Onix</a:t>
            </a:r>
            <a:r>
              <a:rPr lang="en-US" dirty="0" smtClean="0"/>
              <a:t> paper)</a:t>
            </a:r>
          </a:p>
          <a:p>
            <a:pPr lvl="1"/>
            <a:r>
              <a:rPr lang="en-US" dirty="0" smtClean="0"/>
              <a:t>State distribution mechanisms</a:t>
            </a:r>
            <a:endParaRPr lang="en-US" dirty="0" smtClean="0"/>
          </a:p>
          <a:p>
            <a:r>
              <a:rPr lang="en-US" dirty="0" smtClean="0"/>
              <a:t>Logic still must decide how to partition computation, dealing with failover and the underlying consistency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E97B5-98C9-FA49-BC62-4794FE1F9AE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86505</TotalTime>
  <Words>2405</Words>
  <Application>Microsoft Macintosh PowerPoint</Application>
  <PresentationFormat>On-screen Show (4:3)</PresentationFormat>
  <Paragraphs>838</Paragraphs>
  <Slides>38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Design Template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ＭＳ Ｐゴシック</vt:lpstr>
      <vt:lpstr>Wingdings</vt:lpstr>
      <vt:lpstr>Calibri</vt:lpstr>
      <vt:lpstr>Default Design</vt:lpstr>
      <vt:lpstr>Office Theme</vt:lpstr>
      <vt:lpstr>Equation</vt:lpstr>
      <vt:lpstr>Microsoft Equation</vt:lpstr>
      <vt:lpstr>SDN</vt:lpstr>
      <vt:lpstr>Slide 2</vt:lpstr>
      <vt:lpstr>Slide 3</vt:lpstr>
      <vt:lpstr>Slide 4</vt:lpstr>
      <vt:lpstr>Software Defined Network (SDN)</vt:lpstr>
      <vt:lpstr>Software Defined Network (SDN)</vt:lpstr>
      <vt:lpstr>Software Defined Network (SDN)</vt:lpstr>
      <vt:lpstr>Slide 8</vt:lpstr>
      <vt:lpstr>Control Logic</vt:lpstr>
      <vt:lpstr>Control Platform</vt:lpstr>
      <vt:lpstr>State Distribution Abstraction</vt:lpstr>
      <vt:lpstr>Specification Abstraction</vt:lpstr>
      <vt:lpstr>Forwarding Abstraction</vt:lpstr>
      <vt:lpstr>Example</vt:lpstr>
      <vt:lpstr>OpenFlow Forwarding Abstraction</vt:lpstr>
      <vt:lpstr>Slide 16</vt:lpstr>
      <vt:lpstr>Slide 17</vt:lpstr>
      <vt:lpstr>Slide 18</vt:lpstr>
      <vt:lpstr>OpenFlow Forwarding Abstraction &lt;Match, Action&gt;</vt:lpstr>
      <vt:lpstr>Slide 20</vt:lpstr>
      <vt:lpstr>OpenFlow Basics  Flow Table Entries</vt:lpstr>
      <vt:lpstr>Examples</vt:lpstr>
      <vt:lpstr>OpenFlow Forwarding Abstraction</vt:lpstr>
      <vt:lpstr>Things to Note about Forwarding</vt:lpstr>
      <vt:lpstr>Virtual Data Paths</vt:lpstr>
      <vt:lpstr>SDN in development</vt:lpstr>
      <vt:lpstr>The SDN Stack</vt:lpstr>
      <vt:lpstr>The SDN Stack</vt:lpstr>
      <vt:lpstr>OpenFlow Progression</vt:lpstr>
      <vt:lpstr>The SDN Stack</vt:lpstr>
      <vt:lpstr>Switches</vt:lpstr>
      <vt:lpstr>The SDN Stack</vt:lpstr>
      <vt:lpstr>Controllers</vt:lpstr>
      <vt:lpstr>The SDN Stack</vt:lpstr>
      <vt:lpstr>FlowVisor Creates Virtual Networks</vt:lpstr>
      <vt:lpstr>The SDN Stack</vt:lpstr>
      <vt:lpstr>How SDN will shape networking</vt:lpstr>
      <vt:lpstr>Summary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Slate Design  for the Internet</dc:title>
  <dc:creator> Nick McKeown</dc:creator>
  <cp:lastModifiedBy>Aditya Akella</cp:lastModifiedBy>
  <cp:revision>296</cp:revision>
  <dcterms:created xsi:type="dcterms:W3CDTF">2012-10-25T21:05:49Z</dcterms:created>
  <dcterms:modified xsi:type="dcterms:W3CDTF">2012-10-26T15:00:43Z</dcterms:modified>
</cp:coreProperties>
</file>